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72" r:id="rId3"/>
    <p:sldMasterId id="2147483687" r:id="rId4"/>
    <p:sldMasterId id="2147483699" r:id="rId5"/>
    <p:sldMasterId id="2147483711" r:id="rId6"/>
  </p:sldMasterIdLst>
  <p:notesMasterIdLst>
    <p:notesMasterId r:id="rId94"/>
  </p:notesMasterIdLst>
  <p:sldIdLst>
    <p:sldId id="629" r:id="rId7"/>
    <p:sldId id="630" r:id="rId8"/>
    <p:sldId id="631" r:id="rId9"/>
    <p:sldId id="632" r:id="rId10"/>
    <p:sldId id="633" r:id="rId11"/>
    <p:sldId id="634" r:id="rId12"/>
    <p:sldId id="635" r:id="rId13"/>
    <p:sldId id="637" r:id="rId14"/>
    <p:sldId id="638" r:id="rId15"/>
    <p:sldId id="639" r:id="rId16"/>
    <p:sldId id="640" r:id="rId17"/>
    <p:sldId id="641" r:id="rId18"/>
    <p:sldId id="642" r:id="rId19"/>
    <p:sldId id="643" r:id="rId20"/>
    <p:sldId id="644" r:id="rId21"/>
    <p:sldId id="645" r:id="rId22"/>
    <p:sldId id="646" r:id="rId23"/>
    <p:sldId id="647" r:id="rId24"/>
    <p:sldId id="648" r:id="rId25"/>
    <p:sldId id="649" r:id="rId26"/>
    <p:sldId id="650" r:id="rId27"/>
    <p:sldId id="651" r:id="rId28"/>
    <p:sldId id="652" r:id="rId29"/>
    <p:sldId id="653" r:id="rId30"/>
    <p:sldId id="654" r:id="rId31"/>
    <p:sldId id="655" r:id="rId32"/>
    <p:sldId id="564" r:id="rId33"/>
    <p:sldId id="656" r:id="rId34"/>
    <p:sldId id="423" r:id="rId35"/>
    <p:sldId id="428" r:id="rId36"/>
    <p:sldId id="509" r:id="rId37"/>
    <p:sldId id="425" r:id="rId38"/>
    <p:sldId id="618" r:id="rId39"/>
    <p:sldId id="427" r:id="rId40"/>
    <p:sldId id="515" r:id="rId41"/>
    <p:sldId id="538" r:id="rId42"/>
    <p:sldId id="539" r:id="rId43"/>
    <p:sldId id="540" r:id="rId44"/>
    <p:sldId id="541" r:id="rId45"/>
    <p:sldId id="567" r:id="rId46"/>
    <p:sldId id="571" r:id="rId47"/>
    <p:sldId id="578" r:id="rId48"/>
    <p:sldId id="579" r:id="rId49"/>
    <p:sldId id="582" r:id="rId50"/>
    <p:sldId id="583" r:id="rId51"/>
    <p:sldId id="584" r:id="rId52"/>
    <p:sldId id="585" r:id="rId53"/>
    <p:sldId id="586" r:id="rId54"/>
    <p:sldId id="588" r:id="rId55"/>
    <p:sldId id="589" r:id="rId56"/>
    <p:sldId id="590" r:id="rId57"/>
    <p:sldId id="591" r:id="rId58"/>
    <p:sldId id="592" r:id="rId59"/>
    <p:sldId id="593" r:id="rId60"/>
    <p:sldId id="613" r:id="rId61"/>
    <p:sldId id="594" r:id="rId62"/>
    <p:sldId id="595" r:id="rId63"/>
    <p:sldId id="596" r:id="rId64"/>
    <p:sldId id="597" r:id="rId65"/>
    <p:sldId id="611" r:id="rId66"/>
    <p:sldId id="614" r:id="rId67"/>
    <p:sldId id="615" r:id="rId68"/>
    <p:sldId id="616" r:id="rId69"/>
    <p:sldId id="612" r:id="rId70"/>
    <p:sldId id="617" r:id="rId71"/>
    <p:sldId id="628" r:id="rId72"/>
    <p:sldId id="598" r:id="rId73"/>
    <p:sldId id="619" r:id="rId74"/>
    <p:sldId id="620" r:id="rId75"/>
    <p:sldId id="600" r:id="rId76"/>
    <p:sldId id="601" r:id="rId77"/>
    <p:sldId id="602" r:id="rId78"/>
    <p:sldId id="603" r:id="rId79"/>
    <p:sldId id="604" r:id="rId80"/>
    <p:sldId id="605" r:id="rId81"/>
    <p:sldId id="606" r:id="rId82"/>
    <p:sldId id="607" r:id="rId83"/>
    <p:sldId id="608" r:id="rId84"/>
    <p:sldId id="609" r:id="rId85"/>
    <p:sldId id="627" r:id="rId86"/>
    <p:sldId id="610" r:id="rId87"/>
    <p:sldId id="626" r:id="rId88"/>
    <p:sldId id="623" r:id="rId89"/>
    <p:sldId id="622" r:id="rId90"/>
    <p:sldId id="624" r:id="rId91"/>
    <p:sldId id="625" r:id="rId92"/>
    <p:sldId id="636" r:id="rId9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561"/>
    <a:srgbClr val="FF00FF"/>
    <a:srgbClr val="0000FF"/>
    <a:srgbClr val="FF0000"/>
    <a:srgbClr val="D7E872"/>
    <a:srgbClr val="D60093"/>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95" autoAdjust="0"/>
    <p:restoredTop sz="93204" autoAdjust="0"/>
  </p:normalViewPr>
  <p:slideViewPr>
    <p:cSldViewPr>
      <p:cViewPr>
        <p:scale>
          <a:sx n="60" d="100"/>
          <a:sy n="60" d="100"/>
        </p:scale>
        <p:origin x="-259"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image" Target="../media/image149.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image" Target="../media/image37.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image" Target="../media/image1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8601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4710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8602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602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8602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58165C-9B11-4AA3-A889-152AF13555D8}" type="slidenum">
              <a:rPr lang="en-US"/>
              <a:pPr>
                <a:defRPr/>
              </a:pPr>
              <a:t>‹#›</a:t>
            </a:fld>
            <a:endParaRPr lang="en-US"/>
          </a:p>
        </p:txBody>
      </p:sp>
    </p:spTree>
    <p:extLst>
      <p:ext uri="{BB962C8B-B14F-4D97-AF65-F5344CB8AC3E}">
        <p14:creationId xmlns:p14="http://schemas.microsoft.com/office/powerpoint/2010/main" val="23042249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DAA7005F-4A2D-46BF-ADB7-15E3C56BD712}" type="slidenum">
              <a:rPr lang="en-US" smtClean="0"/>
              <a:pPr/>
              <a:t>4</a:t>
            </a:fld>
            <a:endParaRPr 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1F0BD17E-A7C7-4BB0-8D26-87EDA32ADE95}" type="slidenum">
              <a:rPr lang="en-US" smtClean="0"/>
              <a:pPr/>
              <a:t>19</a:t>
            </a:fld>
            <a:endParaRPr lang="en-US"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74726" y="4560889"/>
            <a:ext cx="5365750" cy="4319587"/>
          </a:xfrm>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558165C-9B11-4AA3-A889-152AF13555D8}" type="slidenum">
              <a:rPr lang="en-US" smtClean="0"/>
              <a:pPr>
                <a:defRPr/>
              </a:pPr>
              <a:t>20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90CBE2E8-124B-49B5-8F41-93CF0B0E19E3}" type="slidenum">
              <a:rPr lang="en-US" smtClean="0"/>
              <a:pPr/>
              <a:t>21</a:t>
            </a:fld>
            <a:endParaRPr lang="en-US"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8142D9D1-4224-4FFB-983C-C8878CD0EA37}" type="slidenum">
              <a:rPr lang="en-US" smtClean="0"/>
              <a:pPr/>
              <a:t>22</a:t>
            </a:fld>
            <a:endParaRPr lang="en-US" smtClean="0"/>
          </a:p>
        </p:txBody>
      </p:sp>
      <p:sp>
        <p:nvSpPr>
          <p:cNvPr id="78851" name="Rectangle 2"/>
          <p:cNvSpPr>
            <a:spLocks noGrp="1" noRot="1" noChangeAspect="1" noChangeArrowheads="1" noTextEdit="1"/>
          </p:cNvSpPr>
          <p:nvPr>
            <p:ph type="sldImg"/>
          </p:nvPr>
        </p:nvSpPr>
        <p:spPr>
          <a:xfrm>
            <a:off x="1465263" y="962025"/>
            <a:ext cx="4370387" cy="3276600"/>
          </a:xfrm>
          <a:solidFill>
            <a:srgbClr val="FFFFFF"/>
          </a:solidFill>
          <a:ln/>
        </p:spPr>
      </p:sp>
      <p:sp>
        <p:nvSpPr>
          <p:cNvPr id="78852" name="Text Box 3"/>
          <p:cNvSpPr>
            <a:spLocks noGrp="1" noChangeArrowheads="1"/>
          </p:cNvSpPr>
          <p:nvPr>
            <p:ph type="body" idx="1"/>
          </p:nvPr>
        </p:nvSpPr>
        <p:spPr>
          <a:xfrm>
            <a:off x="1116013" y="4568825"/>
            <a:ext cx="5078412" cy="184666"/>
          </a:xfrm>
          <a:noFill/>
          <a:ln/>
        </p:spPr>
        <p:txBody>
          <a:bodyPr lIns="0" tIns="0" rIns="0" bIns="0">
            <a:spAutoFit/>
          </a:bodyPr>
          <a:lstStyle/>
          <a:p>
            <a:pPr defTabSz="457159"/>
            <a:r>
              <a:rPr lang="en-GB" smtClean="0"/>
              <a:t>Globally different, but have portions in common</a:t>
            </a: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D2FFB6A4-5988-4F2E-AA3A-E531BAE40457}" type="slidenum">
              <a:rPr lang="en-US" smtClean="0">
                <a:solidFill>
                  <a:prstClr val="black"/>
                </a:solidFill>
              </a:rPr>
              <a:pPr/>
              <a:t>23</a:t>
            </a:fld>
            <a:endParaRPr lang="en-US" smtClean="0">
              <a:solidFill>
                <a:prstClr val="black"/>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GB" dirty="0" smtClean="0"/>
              <a:t>Motivation slide. Clearly location has to help, but bag-of-words doesn’t have it…</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E3DAFA1-E55F-4E19-B185-2C769D4A5789}" type="slidenum">
              <a:rPr lang="en-US" smtClean="0">
                <a:solidFill>
                  <a:prstClr val="black"/>
                </a:solidFill>
              </a:rPr>
              <a:pPr/>
              <a:t>24</a:t>
            </a:fld>
            <a:endParaRPr lang="en-US" smtClean="0">
              <a:solidFill>
                <a:prstClr val="black"/>
              </a:solidFill>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CA2E9FA-C375-478E-B807-7EEBF2388128}" type="slidenum">
              <a:rPr lang="en-US" smtClean="0">
                <a:solidFill>
                  <a:prstClr val="black"/>
                </a:solidFill>
              </a:rPr>
              <a:pPr/>
              <a:t>25</a:t>
            </a:fld>
            <a:endParaRPr lang="en-US" smtClean="0">
              <a:solidFill>
                <a:prstClr val="black"/>
              </a:solidFill>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endParaRPr lang="en-US" smtClean="0"/>
          </a:p>
        </p:txBody>
      </p:sp>
      <p:sp>
        <p:nvSpPr>
          <p:cNvPr id="86020" name="Slide Number Placeholder 3"/>
          <p:cNvSpPr>
            <a:spLocks noGrp="1"/>
          </p:cNvSpPr>
          <p:nvPr>
            <p:ph type="sldNum" sz="quarter" idx="5"/>
          </p:nvPr>
        </p:nvSpPr>
        <p:spPr>
          <a:noFill/>
        </p:spPr>
        <p:txBody>
          <a:bodyPr/>
          <a:lstStyle/>
          <a:p>
            <a:fld id="{6DB54BA3-BA82-40D1-AE40-399D9CF490D1}" type="slidenum">
              <a:rPr lang="en-US" smtClean="0">
                <a:solidFill>
                  <a:prstClr val="black"/>
                </a:solidFill>
              </a:rPr>
              <a:pPr/>
              <a:t>26</a:t>
            </a:fld>
            <a:endParaRPr lang="en-US" smtClean="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D48D6A0-4970-4778-AC55-E24C038D9291}" type="slidenum">
              <a:rPr lang="en-US" smtClean="0"/>
              <a:pPr/>
              <a:t>29</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650AB78-C8A0-4A81-9DCA-1D41490C79C5}" type="slidenum">
              <a:rPr lang="en-US" smtClean="0"/>
              <a:pPr/>
              <a:t>30</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228619D9-1DBA-4B93-BF7E-950761919C5F}" type="slidenum">
              <a:rPr lang="en-US" smtClean="0"/>
              <a:pPr/>
              <a:t>5</a:t>
            </a:fld>
            <a:endParaRPr 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xfrm>
            <a:off x="974726" y="4560889"/>
            <a:ext cx="5365750" cy="4319587"/>
          </a:xfrm>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E2AA426C-01D0-46AB-8455-A6C5045630E7}" type="slidenum">
              <a:rPr lang="en-US" smtClean="0"/>
              <a:pPr/>
              <a:t>31</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176B586-BEBD-475C-B5B4-467FD56CBCCC}" type="slidenum">
              <a:rPr lang="en-US" smtClean="0"/>
              <a:pPr/>
              <a:t>32</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176B586-BEBD-475C-B5B4-467FD56CBCCC}" type="slidenum">
              <a:rPr lang="en-US" smtClean="0"/>
              <a:pPr/>
              <a:t>33</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0040E40D-B457-4109-A8D0-327BCAFBE26B}" type="slidenum">
              <a:rPr lang="en-US" smtClean="0"/>
              <a:pPr/>
              <a:t>34</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0040E40D-B457-4109-A8D0-327BCAFBE26B}" type="slidenum">
              <a:rPr lang="en-US" smtClean="0"/>
              <a:pPr/>
              <a:t>35</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2FE718A-B13E-4858-BA09-16BE4C23CC04}" type="slidenum">
              <a:rPr lang="en-US" smtClean="0">
                <a:solidFill>
                  <a:prstClr val="black"/>
                </a:solidFill>
              </a:rPr>
              <a:pPr>
                <a:defRPr/>
              </a:pPr>
              <a:t>36</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37</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38</a:t>
            </a:fld>
            <a:endParaRPr 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E70510-2B3D-4C2E-B966-D8384A2F4829}" type="slidenum">
              <a:rPr lang="en-US" smtClean="0">
                <a:solidFill>
                  <a:prstClr val="black"/>
                </a:solidFill>
              </a:rPr>
              <a:pPr>
                <a:defRPr/>
              </a:pPr>
              <a:t>39</a:t>
            </a:fld>
            <a:endParaRPr 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04DF54D-9D7A-4D2B-9F85-FB7EE1255232}" type="slidenum">
              <a:rPr lang="en-US" smtClean="0"/>
              <a:pPr/>
              <a:t>41</a:t>
            </a:fld>
            <a:endParaRPr 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D224A879-9BE1-4279-9193-216A0EC517AA}" type="slidenum">
              <a:rPr lang="en-US" smtClean="0"/>
              <a:pPr/>
              <a:t>6</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6935390-C588-4DB4-AE6D-1DFF726F3E17}" type="slidenum">
              <a:rPr lang="en-US" smtClean="0"/>
              <a:pPr/>
              <a:t>42</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46A9417-A6DD-4E64-A7EF-CC7A4175027C}" type="slidenum">
              <a:rPr lang="en-US" smtClean="0"/>
              <a:pPr/>
              <a:t>43</a:t>
            </a:fld>
            <a:endParaRPr 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27D0F2B-DD80-4325-8E2C-A6A9F2BBF26B}" type="slidenum">
              <a:rPr lang="en-US" smtClean="0"/>
              <a:pPr/>
              <a:t>44</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52D66C4A-DA1F-4C39-8F9B-A1E0793E1E6C}" type="slidenum">
              <a:rPr lang="en-US" smtClean="0"/>
              <a:pPr/>
              <a:t>45</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54F9F03-7F69-4911-BAEA-F6D8F67035CB}" type="slidenum">
              <a:rPr lang="en-US" smtClean="0"/>
              <a:pPr/>
              <a:t>46</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47</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48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26935390-C588-4DB4-AE6D-1DFF726F3E17}" type="slidenum">
              <a:rPr lang="en-US" smtClean="0">
                <a:solidFill>
                  <a:prstClr val="black"/>
                </a:solidFill>
              </a:rPr>
              <a:pPr/>
              <a:t>49</a:t>
            </a:fld>
            <a:endParaRPr lang="en-US" smtClean="0">
              <a:solidFill>
                <a:prstClr val="black"/>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230FF7FF-0277-4253-8A5E-E3ABAF69B8A1}" type="slidenum">
              <a:rPr lang="en-US" smtClean="0"/>
              <a:pPr/>
              <a:t>50</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EC669971-97E3-427C-96A0-BC854088E888}" type="slidenum">
              <a:rPr lang="en-US" smtClean="0"/>
              <a:pPr/>
              <a:t>51</a:t>
            </a:fld>
            <a:endParaRPr lang="en-US"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558165C-9B11-4AA3-A889-152AF13555D8}" type="slidenum">
              <a:rPr lang="en-US" smtClean="0"/>
              <a:pPr>
                <a:defRPr/>
              </a:pPr>
              <a:t>7</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5D34F40A-8C2F-404F-8DFB-9A4D4EA60D93}" type="slidenum">
              <a:rPr lang="en-US" smtClean="0"/>
              <a:pPr/>
              <a:t>52</a:t>
            </a:fld>
            <a:endParaRPr lang="en-US"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A7898D9-FBF5-4208-937C-CB612769A58C}" type="slidenum">
              <a:rPr lang="en-US" smtClean="0"/>
              <a:pPr/>
              <a:t>53</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54</a:t>
            </a:fld>
            <a:endParaRPr lang="en-US" smtClean="0">
              <a:solidFill>
                <a:srgbClr val="000000"/>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55</a:t>
            </a:fld>
            <a:endParaRPr lang="en-US" smtClean="0">
              <a:solidFill>
                <a:srgbClr val="000000"/>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206379-FE5E-4643-9814-4A859E308A11}" type="slidenum">
              <a:rPr lang="en-US" smtClean="0">
                <a:solidFill>
                  <a:srgbClr val="000000"/>
                </a:solidFill>
              </a:rPr>
              <a:pPr/>
              <a:t>56</a:t>
            </a:fld>
            <a:endParaRPr lang="en-US" smtClean="0">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2FD43A95-FEC9-4DA1-B128-8EF16BBEFEED}" type="slidenum">
              <a:rPr lang="en-US" smtClean="0">
                <a:solidFill>
                  <a:srgbClr val="000000"/>
                </a:solidFill>
              </a:rPr>
              <a:pPr/>
              <a:t>57</a:t>
            </a:fld>
            <a:endParaRPr lang="en-US" smtClean="0">
              <a:solidFill>
                <a:srgbClr val="000000"/>
              </a:solidFill>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1DD8DB8-F816-499B-A006-9641909FF5BB}" type="slidenum">
              <a:rPr lang="en-US" smtClean="0">
                <a:solidFill>
                  <a:srgbClr val="000000"/>
                </a:solidFill>
              </a:rPr>
              <a:pPr/>
              <a:t>58</a:t>
            </a:fld>
            <a:endParaRPr lang="en-US" smtClean="0">
              <a:solidFill>
                <a:srgbClr val="000000"/>
              </a:solidFill>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“Non-parametric” classifier: the</a:t>
            </a:r>
            <a:r>
              <a:rPr lang="en-US" baseline="0" dirty="0" smtClean="0"/>
              <a:t> entire training set is essentially the model parameters.</a:t>
            </a:r>
            <a:endParaRPr lang="en-US" dirty="0" smtClean="0"/>
          </a:p>
          <a:p>
            <a:r>
              <a:rPr lang="en-US" dirty="0" smtClean="0"/>
              <a:t>Pros:</a:t>
            </a:r>
          </a:p>
          <a:p>
            <a:pPr marL="171450" indent="-171450">
              <a:buFontTx/>
              <a:buChar char="-"/>
            </a:pPr>
            <a:r>
              <a:rPr lang="en-US" dirty="0" smtClean="0"/>
              <a:t>Very fast at training time</a:t>
            </a:r>
          </a:p>
          <a:p>
            <a:pPr marL="171450" indent="-171450">
              <a:buFontTx/>
              <a:buChar char="-"/>
            </a:pPr>
            <a:r>
              <a:rPr lang="en-US" dirty="0" smtClean="0"/>
              <a:t>Flexible:</a:t>
            </a:r>
            <a:r>
              <a:rPr lang="en-US" baseline="0" dirty="0" smtClean="0"/>
              <a:t> all it requires is a way to compute similarity or distances between pairs of features. Applies to many different kinds of features.</a:t>
            </a:r>
          </a:p>
          <a:p>
            <a:pPr marL="171450" indent="-171450">
              <a:buFontTx/>
              <a:buChar char="-"/>
            </a:pPr>
            <a:r>
              <a:rPr lang="en-US" baseline="0" dirty="0" smtClean="0"/>
              <a:t>Works with any number of classes.</a:t>
            </a:r>
          </a:p>
          <a:p>
            <a:pPr marL="171450" indent="-171450">
              <a:buFontTx/>
              <a:buChar char="-"/>
            </a:pPr>
            <a:r>
              <a:rPr lang="en-US" baseline="0" dirty="0" smtClean="0"/>
              <a:t>Works well in practice for large datasets (but see cons)</a:t>
            </a:r>
          </a:p>
          <a:p>
            <a:pPr marL="0" indent="0">
              <a:buFontTx/>
              <a:buNone/>
            </a:pPr>
            <a:r>
              <a:rPr lang="en-US" baseline="0" dirty="0" smtClean="0"/>
              <a:t>Cons:</a:t>
            </a:r>
          </a:p>
          <a:p>
            <a:pPr marL="171450" indent="-171450">
              <a:buFontTx/>
              <a:buChar char="-"/>
            </a:pPr>
            <a:r>
              <a:rPr lang="en-US" dirty="0" smtClean="0"/>
              <a:t>Slow at test time (need to compute distances between test example and every training example)</a:t>
            </a:r>
            <a:endParaRPr lang="en-US" dirty="0"/>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60</a:t>
            </a:fld>
            <a:endParaRPr lang="en-US">
              <a:solidFill>
                <a:prstClr val="black"/>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E1EE19B0-EAF0-49F1-BCD0-769F37B56A2D}" type="slidenum">
              <a:rPr lang="en-US" smtClean="0"/>
              <a:pPr/>
              <a:t>61</a:t>
            </a:fld>
            <a:endParaRPr 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“Parametric” classifier: model defined by a small number of parameters</a:t>
            </a:r>
            <a:r>
              <a:rPr lang="en-US" baseline="0" dirty="0" smtClean="0"/>
              <a:t> (w, b)</a:t>
            </a:r>
          </a:p>
          <a:p>
            <a:r>
              <a:rPr lang="en-US" baseline="0" dirty="0" smtClean="0"/>
              <a:t>Pros:</a:t>
            </a:r>
          </a:p>
          <a:p>
            <a:pPr marL="171450" indent="-171450">
              <a:buFontTx/>
              <a:buChar char="-"/>
            </a:pPr>
            <a:r>
              <a:rPr lang="en-US" baseline="0" dirty="0" smtClean="0"/>
              <a:t>Very fast at test time</a:t>
            </a:r>
          </a:p>
          <a:p>
            <a:pPr marL="0" indent="0">
              <a:buFontTx/>
              <a:buNone/>
            </a:pPr>
            <a:r>
              <a:rPr lang="en-US" baseline="0" dirty="0" smtClean="0"/>
              <a:t>Cons: </a:t>
            </a:r>
          </a:p>
          <a:p>
            <a:pPr marL="171450" indent="-171450">
              <a:buFontTx/>
              <a:buChar char="-"/>
            </a:pPr>
            <a:r>
              <a:rPr lang="en-US" dirty="0" smtClean="0"/>
              <a:t>Slow at training time: need</a:t>
            </a:r>
            <a:r>
              <a:rPr lang="en-US" baseline="0" dirty="0" smtClean="0"/>
              <a:t> to estimate the parameters</a:t>
            </a:r>
          </a:p>
          <a:p>
            <a:pPr marL="171450" indent="-171450">
              <a:buFontTx/>
              <a:buChar char="-"/>
            </a:pPr>
            <a:r>
              <a:rPr lang="en-US" baseline="0" dirty="0" smtClean="0"/>
              <a:t>Only works for two classes</a:t>
            </a:r>
          </a:p>
          <a:p>
            <a:pPr marL="171450" indent="-171450">
              <a:buFontTx/>
              <a:buChar char="-"/>
            </a:pPr>
            <a:r>
              <a:rPr lang="en-US" baseline="0" dirty="0" smtClean="0"/>
              <a:t>Data may not be </a:t>
            </a:r>
            <a:r>
              <a:rPr lang="en-US" baseline="0" smtClean="0"/>
              <a:t>linearly separable</a:t>
            </a:r>
            <a:endParaRPr lang="en-US" dirty="0"/>
          </a:p>
        </p:txBody>
      </p:sp>
      <p:sp>
        <p:nvSpPr>
          <p:cNvPr id="4" name="Slide Number Placeholder 3"/>
          <p:cNvSpPr>
            <a:spLocks noGrp="1"/>
          </p:cNvSpPr>
          <p:nvPr>
            <p:ph type="sldNum" sz="quarter" idx="10"/>
          </p:nvPr>
        </p:nvSpPr>
        <p:spPr/>
        <p:txBody>
          <a:bodyPr/>
          <a:lstStyle/>
          <a:p>
            <a:fld id="{623B36A2-D391-4BB6-B1CB-0A6BDE1DFADD}" type="slidenum">
              <a:rPr lang="en-US" smtClean="0">
                <a:solidFill>
                  <a:prstClr val="black"/>
                </a:solidFill>
              </a:rPr>
              <a:pPr/>
              <a:t>64</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35361E4D-431E-42B4-8E31-2DA3987D7F35}" type="slidenum">
              <a:rPr lang="en-US" smtClean="0"/>
              <a:pPr/>
              <a:t>10</a:t>
            </a:fld>
            <a:endParaRPr lang="en-US"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974726" y="4560889"/>
            <a:ext cx="5365750" cy="4319587"/>
          </a:xfrm>
          <a:noFill/>
          <a:ln/>
        </p:spPr>
        <p:txBody>
          <a:bodyPr/>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C77209CF-311C-42D5-A10E-DC4B7A434FF7}" type="slidenum">
              <a:rPr lang="en-US" smtClean="0">
                <a:solidFill>
                  <a:prstClr val="black"/>
                </a:solidFill>
              </a:rPr>
              <a:pPr/>
              <a:t>67</a:t>
            </a:fld>
            <a:endParaRPr lang="en-US" smtClean="0">
              <a:solidFill>
                <a:prstClr val="black"/>
              </a:solidFill>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3AB419C4-F225-4528-AAAD-35F11FA46F7A}" type="slidenum">
              <a:rPr lang="en-US" smtClean="0"/>
              <a:pPr/>
              <a:t>68</a:t>
            </a:fld>
            <a:endParaRPr lang="en-US"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DBA8D757-3770-47F1-A2AF-CB55DD627A3E}" type="slidenum">
              <a:rPr lang="en-US" smtClean="0"/>
              <a:pPr/>
              <a:t>69</a:t>
            </a:fld>
            <a:endParaRPr lang="en-US"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8938D31-18D5-46E4-9557-40F006113AC7}" type="slidenum">
              <a:rPr lang="en-US" smtClean="0">
                <a:solidFill>
                  <a:prstClr val="black"/>
                </a:solidFill>
              </a:rPr>
              <a:pPr>
                <a:defRPr/>
              </a:pPr>
              <a:t>70</a:t>
            </a:fld>
            <a:endParaRPr lang="en-US">
              <a:solidFill>
                <a:prstClr val="black"/>
              </a:solidFill>
            </a:endParaRPr>
          </a:p>
        </p:txBody>
      </p:sp>
    </p:spTree>
    <p:extLst>
      <p:ext uri="{BB962C8B-B14F-4D97-AF65-F5344CB8AC3E}">
        <p14:creationId xmlns:p14="http://schemas.microsoft.com/office/powerpoint/2010/main" val="433279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8938D31-18D5-46E4-9557-40F006113AC7}" type="slidenum">
              <a:rPr lang="en-US" smtClean="0">
                <a:solidFill>
                  <a:prstClr val="black"/>
                </a:solidFill>
              </a:rPr>
              <a:pPr>
                <a:defRPr/>
              </a:pPr>
              <a:t>71</a:t>
            </a:fld>
            <a:endParaRPr lang="en-US">
              <a:solidFill>
                <a:prstClr val="black"/>
              </a:solidFill>
            </a:endParaRPr>
          </a:p>
        </p:txBody>
      </p:sp>
    </p:spTree>
    <p:extLst>
      <p:ext uri="{BB962C8B-B14F-4D97-AF65-F5344CB8AC3E}">
        <p14:creationId xmlns:p14="http://schemas.microsoft.com/office/powerpoint/2010/main" val="4332793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75FCD266-E4F9-46A1-95C7-872321EFD206}" type="slidenum">
              <a:rPr lang="en-US" smtClean="0">
                <a:solidFill>
                  <a:prstClr val="black"/>
                </a:solidFill>
              </a:rPr>
              <a:pPr/>
              <a:t>72</a:t>
            </a:fld>
            <a:endParaRPr lang="en-US" smtClean="0">
              <a:solidFill>
                <a:prstClr val="black"/>
              </a:solidFill>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191E7A34-F962-40C8-82DC-A9AC55FE084A}" type="slidenum">
              <a:rPr lang="en-US" smtClean="0">
                <a:solidFill>
                  <a:prstClr val="black"/>
                </a:solidFill>
              </a:rPr>
              <a:pPr/>
              <a:t>73</a:t>
            </a:fld>
            <a:endParaRPr lang="en-US" smtClean="0">
              <a:solidFill>
                <a:prstClr val="black"/>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75FCD266-E4F9-46A1-95C7-872321EFD206}" type="slidenum">
              <a:rPr lang="en-US" smtClean="0">
                <a:solidFill>
                  <a:prstClr val="black"/>
                </a:solidFill>
              </a:rPr>
              <a:pPr/>
              <a:t>74</a:t>
            </a:fld>
            <a:endParaRPr lang="en-US" smtClean="0">
              <a:solidFill>
                <a:prstClr val="black"/>
              </a:solidFill>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F68C2570-543E-4E99-AD93-7AE0D4E359A5}" type="slidenum">
              <a:rPr lang="en-US" smtClean="0">
                <a:solidFill>
                  <a:prstClr val="black"/>
                </a:solidFill>
              </a:rPr>
              <a:pPr/>
              <a:t>75</a:t>
            </a:fld>
            <a:endParaRPr lang="en-US" smtClean="0">
              <a:solidFill>
                <a:prstClr val="black"/>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F68C2570-543E-4E99-AD93-7AE0D4E359A5}" type="slidenum">
              <a:rPr lang="en-US" smtClean="0">
                <a:solidFill>
                  <a:prstClr val="black"/>
                </a:solidFill>
              </a:rPr>
              <a:pPr/>
              <a:t>76</a:t>
            </a:fld>
            <a:endParaRPr lang="en-US" smtClean="0">
              <a:solidFill>
                <a:prstClr val="black"/>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DF8A456-59E6-4D18-B1A2-4BBA6CEFE274}" type="slidenum">
              <a:rPr lang="en-US" smtClean="0"/>
              <a:pPr/>
              <a:t>14</a:t>
            </a:fld>
            <a:endParaRPr lang="en-US"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xfrm>
            <a:off x="974726" y="4560889"/>
            <a:ext cx="5365750" cy="4319587"/>
          </a:xfrm>
          <a:noFill/>
          <a:ln/>
        </p:spPr>
        <p:txBody>
          <a:bodyPr/>
          <a:lstStyle/>
          <a:p>
            <a:pPr eaLnBrk="1" hangingPunct="1"/>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C9DD0833-4A1C-4A6D-8E49-476CF381842E}" type="slidenum">
              <a:rPr lang="en-US" smtClean="0">
                <a:solidFill>
                  <a:prstClr val="black"/>
                </a:solidFill>
              </a:rPr>
              <a:pPr/>
              <a:t>81</a:t>
            </a:fld>
            <a:endParaRPr lang="en-US" smtClean="0">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1E70510-2B3D-4C2E-B966-D8384A2F4829}" type="slidenum">
              <a:rPr lang="en-US" smtClean="0"/>
              <a:pPr>
                <a:defRPr/>
              </a:pPr>
              <a:t>83</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t>Note: these figures don’t work in pdf</a:t>
            </a:r>
          </a:p>
        </p:txBody>
      </p:sp>
      <p:sp>
        <p:nvSpPr>
          <p:cNvPr id="4" name="Slide Number Placeholder 3"/>
          <p:cNvSpPr>
            <a:spLocks noGrp="1"/>
          </p:cNvSpPr>
          <p:nvPr>
            <p:ph type="sldNum" sz="quarter" idx="5"/>
          </p:nvPr>
        </p:nvSpPr>
        <p:spPr/>
        <p:txBody>
          <a:bodyPr/>
          <a:lstStyle/>
          <a:p>
            <a:pPr>
              <a:defRPr/>
            </a:pPr>
            <a:fld id="{92121AF4-F587-4169-8AB2-4CBF4939A915}" type="slidenum">
              <a:rPr lang="en-US" smtClean="0"/>
              <a:pPr>
                <a:defRPr/>
              </a:pPr>
              <a:t>85</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9B6792-E33B-4E60-B0AC-9BE3A6869290}" type="slidenum">
              <a:rPr lang="en-US"/>
              <a:pPr/>
              <a:t>86</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9558165C-9B11-4AA3-A889-152AF13555D8}" type="slidenum">
              <a:rPr lang="en-US" smtClean="0"/>
              <a:pPr>
                <a:defRPr/>
              </a:pPr>
              <a:t>16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BBB0BA76-119C-4FF9-AAD6-11DDB7A9B933}" type="slidenum">
              <a:rPr lang="en-US" smtClean="0"/>
              <a:pPr/>
              <a:t>17</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xfrm>
            <a:off x="974726" y="4560889"/>
            <a:ext cx="5365750" cy="4319587"/>
          </a:xfrm>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7D6CD46-BD99-4AF6-B4C8-286ADA7C0007}" type="slidenum">
              <a:rPr lang="en-US" smtClean="0"/>
              <a:pPr/>
              <a:t>18</a:t>
            </a:fld>
            <a:endParaRPr lang="en-US"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AEEDC20-DABB-4E2D-B302-C546A3BA38D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37C28A8-61C9-40CA-8BC4-4E4A15648CB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0A01BBF-DB4B-4F90-9506-A921C1F68500}"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27B98E7-95E9-4DC5-AA12-47A3BCDE7A70}"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1AB4661-3022-47E3-9732-5E7F64338D31}"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CF29F1-2C13-4D38-B318-4108E1417066}"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5EAFFAE-9F2D-4666-8459-369C2D147AC7}"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FBD50FC-51B8-4E27-A0DC-3216DD12B134}"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D8CFCBF-BF11-4778-B040-46B9F196177E}"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8782973-8154-4954-AAE8-41DAFDB7BE50}"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42997AD-11D1-4F57-AB6F-125755FF66EE}"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F04F702-F5F1-456A-9219-3E1D77A67FCC}"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2586DFB-E1CA-4BE7-96AE-B434DDEF83C5}"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6931CC-CE3B-4775-AE74-94784714AAAC}"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01E78B-61F1-4CC5-8105-5F9CB4DE947F}"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0EAB4C72-6734-4858-BAEE-5CE2F207342C}" type="slidenum">
              <a:rPr lang="en-US"/>
              <a:pPr/>
              <a:t>‹#›</a:t>
            </a:fld>
            <a:endParaRPr lang="en-US"/>
          </a:p>
        </p:txBody>
      </p:sp>
    </p:spTree>
    <p:extLst>
      <p:ext uri="{BB962C8B-B14F-4D97-AF65-F5344CB8AC3E}">
        <p14:creationId xmlns:p14="http://schemas.microsoft.com/office/powerpoint/2010/main" val="4207843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D712BF4-21F9-4316-904B-02DE93181CA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28460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1769ABC-516C-478A-B078-673923DD793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308199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C19338-4965-4D62-BB8A-635A3906857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7983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398C15E-6A96-4671-9855-D6DC4272872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45476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577E2B7-B035-40D0-BCCF-5560F19C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787942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33FB601-A6B8-4D94-A75B-4671085455E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7217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4B3CF3F-E120-4A91-A98D-41C45C8832F1}"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1DD9C0D8-CDBA-443D-89B3-411EFCDD27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350509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15732D5-07FC-46D5-88AF-97306D82F66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071864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48E1E17-1D46-422D-9DD7-CAADA060AF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059171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A0D4337-647D-496B-ACEE-9495B05023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96131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B0A8456-5C31-469E-BE5D-A4533F56738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290183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055963FD-C088-4C74-844B-6FB7F14A501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847972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5B0843F-7505-431D-8E63-043B60A637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52638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9694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59261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2672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084A800-D467-4183-B701-4527040CB8AF}"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69573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976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1667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97900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6793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34044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96000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33690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76894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7239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A7FB2F9-0466-48EE-BB7E-9964CDCBA33F}"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94570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62396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04815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23474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27411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4125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26300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7981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38262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6014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1A5E41C-A51D-4C3F-9800-0101946E2735}"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5800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52672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26990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20874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28137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13991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297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9896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79644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8E46D3-EE41-489A-A08F-D5EB6D48E814}" type="datetimeFigureOut">
              <a:rPr lang="en-US" smtClean="0">
                <a:solidFill>
                  <a:prstClr val="black">
                    <a:tint val="75000"/>
                  </a:prstClr>
                </a:solidFill>
              </a:rPr>
              <a:pPr/>
              <a:t>4/27/2016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129BFC-566D-4E1B-8121-57E16CE4DAD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195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0B16C19-04EF-4EA0-8BE4-40C79B5528C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14B00C9-ABCE-4A6B-84B7-91BEB49CD54D}"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3CC9CB8-ADCF-40B2-B021-11A5F9FF9DC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6.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4785AAC-45BF-4982-AFD8-2AA6060C228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850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Times New Roman" pitchFamily="18" charset="0"/>
                <a:cs typeface="Arial" charset="0"/>
              </a:defRPr>
            </a:lvl1pPr>
          </a:lstStyle>
          <a:p>
            <a:pPr>
              <a:defRPr/>
            </a:pPr>
            <a:endParaRPr lang="en-US"/>
          </a:p>
        </p:txBody>
      </p:sp>
      <p:sp>
        <p:nvSpPr>
          <p:cNvPr id="61850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Times New Roman" pitchFamily="18" charset="0"/>
                <a:cs typeface="Arial" charset="0"/>
              </a:defRPr>
            </a:lvl1pPr>
          </a:lstStyle>
          <a:p>
            <a:pPr>
              <a:defRPr/>
            </a:pPr>
            <a:endParaRPr lang="en-US"/>
          </a:p>
        </p:txBody>
      </p:sp>
      <p:sp>
        <p:nvSpPr>
          <p:cNvPr id="61850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Times New Roman" pitchFamily="18" charset="0"/>
                <a:cs typeface="Arial" charset="0"/>
              </a:defRPr>
            </a:lvl1pPr>
          </a:lstStyle>
          <a:p>
            <a:pPr>
              <a:defRPr/>
            </a:pPr>
            <a:fld id="{8D6AAD3B-7D9C-4E52-9BE2-E4C1F70FF6F5}" type="slidenum">
              <a:rPr lang="en-US"/>
              <a:pPr>
                <a:defRPr/>
              </a:pPr>
              <a:t>‹#›</a:t>
            </a:fld>
            <a:endParaRPr lang="en-US"/>
          </a:p>
        </p:txBody>
      </p:sp>
      <p:sp>
        <p:nvSpPr>
          <p:cNvPr id="61850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6"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608A87FA-5C3D-44C9-B745-3831DAB965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070842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FB8E46D3-EE41-489A-A08F-D5EB6D48E814}" type="datetimeFigureOut">
              <a:rPr lang="en-US" smtClean="0">
                <a:solidFill>
                  <a:prstClr val="black">
                    <a:tint val="75000"/>
                  </a:prstClr>
                </a:solidFill>
                <a:latin typeface="Calibri"/>
              </a:rPr>
              <a:pPr fontAlgn="auto">
                <a:spcBef>
                  <a:spcPts val="0"/>
                </a:spcBef>
                <a:spcAft>
                  <a:spcPts val="0"/>
                </a:spcAft>
              </a:pPr>
              <a:t>4/27/2016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84129BFC-566D-4E1B-8121-57E16CE4DADC}"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8557861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FB8E46D3-EE41-489A-A08F-D5EB6D48E814}" type="datetimeFigureOut">
              <a:rPr lang="en-US" smtClean="0">
                <a:solidFill>
                  <a:prstClr val="black">
                    <a:tint val="75000"/>
                  </a:prstClr>
                </a:solidFill>
                <a:latin typeface="Calibri"/>
              </a:rPr>
              <a:pPr fontAlgn="auto">
                <a:spcBef>
                  <a:spcPts val="0"/>
                </a:spcBef>
                <a:spcAft>
                  <a:spcPts val="0"/>
                </a:spcAft>
              </a:pPr>
              <a:t>4/27/2016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84129BFC-566D-4E1B-8121-57E16CE4DADC}"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4778440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FB8E46D3-EE41-489A-A08F-D5EB6D48E814}" type="datetimeFigureOut">
              <a:rPr lang="en-US" smtClean="0">
                <a:solidFill>
                  <a:prstClr val="black">
                    <a:tint val="75000"/>
                  </a:prstClr>
                </a:solidFill>
                <a:latin typeface="Calibri"/>
              </a:rPr>
              <a:pPr fontAlgn="auto">
                <a:spcBef>
                  <a:spcPts val="0"/>
                </a:spcBef>
                <a:spcAft>
                  <a:spcPts val="0"/>
                </a:spcAft>
              </a:pPr>
              <a:t>4/27/2016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84129BFC-566D-4E1B-8121-57E16CE4DADC}"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1665537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www.inf.ed.ac.uk/teaching/courses/av/LECTURE_NOTES/swainballard91.pdf" TargetMode="External"/><Relationship Id="rId5" Type="http://schemas.openxmlformats.org/officeDocument/2006/relationships/image" Target="../media/image23.wmf"/><Relationship Id="rId4" Type="http://schemas.openxmlformats.org/officeDocument/2006/relationships/image" Target="../media/image22.w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file:///D:\teaching\11_spring_comp_vis\lectures\videos\100object-vectors.mpg" TargetMode="External"/><Relationship Id="rId1" Type="http://schemas.openxmlformats.org/officeDocument/2006/relationships/video" Target="file:///D:\teaching\11_spring_comp_vis\lectures\videos\100object-recog.mpg" TargetMode="Externa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41.png"/><Relationship Id="rId18" Type="http://schemas.openxmlformats.org/officeDocument/2006/relationships/oleObject" Target="../embeddings/oleObject9.bin"/><Relationship Id="rId26" Type="http://schemas.openxmlformats.org/officeDocument/2006/relationships/oleObject" Target="../embeddings/oleObject16.bin"/><Relationship Id="rId39" Type="http://schemas.openxmlformats.org/officeDocument/2006/relationships/oleObject" Target="../embeddings/oleObject29.bin"/><Relationship Id="rId3" Type="http://schemas.openxmlformats.org/officeDocument/2006/relationships/notesSlide" Target="../notesSlides/notesSlide14.xml"/><Relationship Id="rId21" Type="http://schemas.openxmlformats.org/officeDocument/2006/relationships/oleObject" Target="../embeddings/oleObject11.bin"/><Relationship Id="rId34" Type="http://schemas.openxmlformats.org/officeDocument/2006/relationships/oleObject" Target="../embeddings/oleObject24.bin"/><Relationship Id="rId7" Type="http://schemas.openxmlformats.org/officeDocument/2006/relationships/image" Target="../media/image38.png"/><Relationship Id="rId12" Type="http://schemas.openxmlformats.org/officeDocument/2006/relationships/oleObject" Target="../embeddings/oleObject6.bin"/><Relationship Id="rId17" Type="http://schemas.openxmlformats.org/officeDocument/2006/relationships/image" Target="../media/image43.png"/><Relationship Id="rId25" Type="http://schemas.openxmlformats.org/officeDocument/2006/relationships/oleObject" Target="../embeddings/oleObject15.bin"/><Relationship Id="rId33" Type="http://schemas.openxmlformats.org/officeDocument/2006/relationships/oleObject" Target="../embeddings/oleObject23.bin"/><Relationship Id="rId38" Type="http://schemas.openxmlformats.org/officeDocument/2006/relationships/oleObject" Target="../embeddings/oleObject28.bin"/><Relationship Id="rId2" Type="http://schemas.openxmlformats.org/officeDocument/2006/relationships/slideLayout" Target="../slideLayouts/slideLayout49.xml"/><Relationship Id="rId16" Type="http://schemas.openxmlformats.org/officeDocument/2006/relationships/oleObject" Target="../embeddings/oleObject8.bin"/><Relationship Id="rId20" Type="http://schemas.openxmlformats.org/officeDocument/2006/relationships/oleObject" Target="../embeddings/oleObject10.bin"/><Relationship Id="rId29" Type="http://schemas.openxmlformats.org/officeDocument/2006/relationships/oleObject" Target="../embeddings/oleObject19.bin"/><Relationship Id="rId41" Type="http://schemas.openxmlformats.org/officeDocument/2006/relationships/oleObject" Target="../embeddings/oleObject31.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0.png"/><Relationship Id="rId24" Type="http://schemas.openxmlformats.org/officeDocument/2006/relationships/oleObject" Target="../embeddings/oleObject14.bin"/><Relationship Id="rId32" Type="http://schemas.openxmlformats.org/officeDocument/2006/relationships/oleObject" Target="../embeddings/oleObject22.bin"/><Relationship Id="rId37" Type="http://schemas.openxmlformats.org/officeDocument/2006/relationships/oleObject" Target="../embeddings/oleObject27.bin"/><Relationship Id="rId40" Type="http://schemas.openxmlformats.org/officeDocument/2006/relationships/oleObject" Target="../embeddings/oleObject30.bin"/><Relationship Id="rId5" Type="http://schemas.openxmlformats.org/officeDocument/2006/relationships/image" Target="../media/image37.png"/><Relationship Id="rId15" Type="http://schemas.openxmlformats.org/officeDocument/2006/relationships/image" Target="../media/image42.png"/><Relationship Id="rId23" Type="http://schemas.openxmlformats.org/officeDocument/2006/relationships/oleObject" Target="../embeddings/oleObject13.bin"/><Relationship Id="rId28" Type="http://schemas.openxmlformats.org/officeDocument/2006/relationships/oleObject" Target="../embeddings/oleObject18.bin"/><Relationship Id="rId36" Type="http://schemas.openxmlformats.org/officeDocument/2006/relationships/oleObject" Target="../embeddings/oleObject26.bin"/><Relationship Id="rId10" Type="http://schemas.openxmlformats.org/officeDocument/2006/relationships/oleObject" Target="../embeddings/oleObject5.bin"/><Relationship Id="rId19" Type="http://schemas.openxmlformats.org/officeDocument/2006/relationships/image" Target="../media/image44.png"/><Relationship Id="rId31" Type="http://schemas.openxmlformats.org/officeDocument/2006/relationships/oleObject" Target="../embeddings/oleObject21.bin"/><Relationship Id="rId4" Type="http://schemas.openxmlformats.org/officeDocument/2006/relationships/oleObject" Target="../embeddings/oleObject2.bin"/><Relationship Id="rId9" Type="http://schemas.openxmlformats.org/officeDocument/2006/relationships/image" Target="../media/image39.png"/><Relationship Id="rId14" Type="http://schemas.openxmlformats.org/officeDocument/2006/relationships/oleObject" Target="../embeddings/oleObject7.bin"/><Relationship Id="rId22" Type="http://schemas.openxmlformats.org/officeDocument/2006/relationships/oleObject" Target="../embeddings/oleObject12.bin"/><Relationship Id="rId27" Type="http://schemas.openxmlformats.org/officeDocument/2006/relationships/oleObject" Target="../embeddings/oleObject17.bin"/><Relationship Id="rId30" Type="http://schemas.openxmlformats.org/officeDocument/2006/relationships/oleObject" Target="../embeddings/oleObject20.bin"/><Relationship Id="rId35" Type="http://schemas.openxmlformats.org/officeDocument/2006/relationships/oleObject" Target="../embeddings/oleObject25.bin"/></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49.xml"/><Relationship Id="rId6" Type="http://schemas.openxmlformats.org/officeDocument/2006/relationships/hyperlink" Target="http://people.csail.mit.edu/torralba/code/spatialenvelope/" TargetMode="External"/><Relationship Id="rId5" Type="http://schemas.openxmlformats.org/officeDocument/2006/relationships/image" Target="../media/image47.pn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hyperlink" Target="http://graphics.cs.cmu.edu/projects/scene-complet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5.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57.jpe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6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63.wmf"/><Relationship Id="rId4" Type="http://schemas.openxmlformats.org/officeDocument/2006/relationships/oleObject" Target="../embeddings/oleObject32.bin"/></Relationships>
</file>

<file path=ppt/slides/_rels/slide4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36.xml"/><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1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86.jpeg"/></Relationships>
</file>

<file path=ppt/slides/_rels/slide5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87.jpeg"/><Relationship Id="rId4" Type="http://schemas.openxmlformats.org/officeDocument/2006/relationships/image" Target="../media/image86.jpe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89.jpeg"/></Relationships>
</file>

<file path=ppt/slides/_rels/slide5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56.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3.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44.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13.xml"/><Relationship Id="rId6" Type="http://schemas.openxmlformats.org/officeDocument/2006/relationships/image" Target="../media/image92.png"/><Relationship Id="rId11" Type="http://schemas.openxmlformats.org/officeDocument/2006/relationships/image" Target="../media/image96.png"/><Relationship Id="rId24" Type="http://schemas.openxmlformats.org/officeDocument/2006/relationships/image" Target="../media/image109.png"/><Relationship Id="rId5" Type="http://schemas.openxmlformats.org/officeDocument/2006/relationships/image" Target="../media/image91.png"/><Relationship Id="rId15" Type="http://schemas.openxmlformats.org/officeDocument/2006/relationships/image" Target="../media/image100.png"/><Relationship Id="rId23" Type="http://schemas.openxmlformats.org/officeDocument/2006/relationships/image" Target="../media/image108.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90.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s>
</file>

<file path=ppt/slides/_rels/slide5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111.jpeg"/></Relationships>
</file>

<file path=ppt/slides/_rels/slide58.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22.jpeg"/><Relationship Id="rId3" Type="http://schemas.openxmlformats.org/officeDocument/2006/relationships/image" Target="../media/image112.jpeg"/><Relationship Id="rId7" Type="http://schemas.openxmlformats.org/officeDocument/2006/relationships/image" Target="../media/image116.jpeg"/><Relationship Id="rId12" Type="http://schemas.openxmlformats.org/officeDocument/2006/relationships/image" Target="../media/image121.jpeg"/><Relationship Id="rId17" Type="http://schemas.openxmlformats.org/officeDocument/2006/relationships/image" Target="../media/image126.jpeg"/><Relationship Id="rId2" Type="http://schemas.openxmlformats.org/officeDocument/2006/relationships/notesSlide" Target="../notesSlides/notesSlide46.xml"/><Relationship Id="rId16" Type="http://schemas.openxmlformats.org/officeDocument/2006/relationships/image" Target="../media/image125.jpeg"/><Relationship Id="rId1" Type="http://schemas.openxmlformats.org/officeDocument/2006/relationships/slideLayout" Target="../slideLayouts/slideLayout13.xml"/><Relationship Id="rId6" Type="http://schemas.openxmlformats.org/officeDocument/2006/relationships/image" Target="../media/image115.jpeg"/><Relationship Id="rId11" Type="http://schemas.openxmlformats.org/officeDocument/2006/relationships/image" Target="../media/image120.jpeg"/><Relationship Id="rId5" Type="http://schemas.openxmlformats.org/officeDocument/2006/relationships/image" Target="../media/image114.jpeg"/><Relationship Id="rId15" Type="http://schemas.openxmlformats.org/officeDocument/2006/relationships/image" Target="../media/image124.jpeg"/><Relationship Id="rId10" Type="http://schemas.openxmlformats.org/officeDocument/2006/relationships/image" Target="../media/image119.jpeg"/><Relationship Id="rId4" Type="http://schemas.openxmlformats.org/officeDocument/2006/relationships/image" Target="../media/image113.jpeg"/><Relationship Id="rId9" Type="http://schemas.openxmlformats.org/officeDocument/2006/relationships/image" Target="../media/image118.jpeg"/><Relationship Id="rId14" Type="http://schemas.openxmlformats.org/officeDocument/2006/relationships/image" Target="../media/image12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0.jpeg"/><Relationship Id="rId5" Type="http://schemas.openxmlformats.org/officeDocument/2006/relationships/image" Target="../media/image9.png"/><Relationship Id="rId10" Type="http://schemas.openxmlformats.org/officeDocument/2006/relationships/image" Target="../media/image12.jpg"/><Relationship Id="rId4" Type="http://schemas.openxmlformats.org/officeDocument/2006/relationships/image" Target="../media/image8.png"/><Relationship Id="rId9" Type="http://schemas.openxmlformats.org/officeDocument/2006/relationships/image" Target="../media/image11.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hyperlink" Target="http://cs231n.github.io/classification/" TargetMode="External"/><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cs231n.github.io/classification/" TargetMode="External"/><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3.xml"/><Relationship Id="rId4" Type="http://schemas.openxmlformats.org/officeDocument/2006/relationships/hyperlink" Target="http://cs231n.github.io/linear-classify/"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notesSlide" Target="../notesSlides/notesSlide51.xml"/><Relationship Id="rId7"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hyperlink" Target="http://www.umiacs.umd.edu/~joseph/support-vector-machines4.pdf" TargetMode="External"/><Relationship Id="rId5" Type="http://schemas.openxmlformats.org/officeDocument/2006/relationships/image" Target="../media/image132.wmf"/><Relationship Id="rId10" Type="http://schemas.openxmlformats.org/officeDocument/2006/relationships/image" Target="../media/image134.wmf"/><Relationship Id="rId4" Type="http://schemas.openxmlformats.org/officeDocument/2006/relationships/oleObject" Target="../embeddings/oleObject33.bin"/><Relationship Id="rId9" Type="http://schemas.openxmlformats.org/officeDocument/2006/relationships/oleObject" Target="../embeddings/oleObject35.bin"/></Relationships>
</file>

<file path=ppt/slides/_rels/slide69.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notesSlide" Target="../notesSlides/notesSlide52.xml"/><Relationship Id="rId7" Type="http://schemas.openxmlformats.org/officeDocument/2006/relationships/oleObject" Target="../embeddings/oleObject37.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135.wmf"/><Relationship Id="rId5" Type="http://schemas.openxmlformats.org/officeDocument/2006/relationships/oleObject" Target="../embeddings/oleObject36.bin"/><Relationship Id="rId4" Type="http://schemas.openxmlformats.org/officeDocument/2006/relationships/hyperlink" Target="http://www.umiacs.umd.edu/~joseph/support-vector-machines4.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137.e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39.bin"/><Relationship Id="rId5" Type="http://schemas.openxmlformats.org/officeDocument/2006/relationships/image" Target="../media/image136.wmf"/><Relationship Id="rId4" Type="http://schemas.openxmlformats.org/officeDocument/2006/relationships/oleObject" Target="../embeddings/oleObject38.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38.e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40.bin"/><Relationship Id="rId5" Type="http://schemas.openxmlformats.org/officeDocument/2006/relationships/image" Target="../media/image139.jpeg"/><Relationship Id="rId4" Type="http://schemas.openxmlformats.org/officeDocument/2006/relationships/hyperlink" Target="http://cs.stanford.edu/people/karpathy/svmjs/demo"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hyperlink" Target="http://stackoverflow.com/questions/9480605/what-is-the-relation-between-the-number-of-support-vectors-and-training-data-and"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141.wmf"/><Relationship Id="rId5" Type="http://schemas.openxmlformats.org/officeDocument/2006/relationships/oleObject" Target="../embeddings/oleObject41.bin"/><Relationship Id="rId4" Type="http://schemas.openxmlformats.org/officeDocument/2006/relationships/hyperlink" Target="http://www.umiacs.umd.edu/~joseph/support-vector-machines4.pdf"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notesSlide" Target="../notesSlides/notesSlide59.xml"/><Relationship Id="rId7" Type="http://schemas.openxmlformats.org/officeDocument/2006/relationships/oleObject" Target="../embeddings/oleObject43.bin"/><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hyperlink" Target="http://www.umiacs.umd.edu/~joseph/support-vector-machines4.pdf" TargetMode="External"/><Relationship Id="rId5" Type="http://schemas.openxmlformats.org/officeDocument/2006/relationships/image" Target="../media/image142.wmf"/><Relationship Id="rId4" Type="http://schemas.openxmlformats.org/officeDocument/2006/relationships/oleObject" Target="../embeddings/oleObject42.bin"/></Relationships>
</file>

<file path=ppt/slides/_rels/slide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image" Target="../media/image143.wmf"/><Relationship Id="rId5" Type="http://schemas.openxmlformats.org/officeDocument/2006/relationships/oleObject" Target="../embeddings/oleObject44.bin"/><Relationship Id="rId4" Type="http://schemas.openxmlformats.org/officeDocument/2006/relationships/image" Target="../media/image145.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3.xml"/><Relationship Id="rId1" Type="http://schemas.openxmlformats.org/officeDocument/2006/relationships/vmlDrawing" Target="../drawings/vmlDrawing11.vml"/><Relationship Id="rId5" Type="http://schemas.openxmlformats.org/officeDocument/2006/relationships/image" Target="../media/image147.png"/><Relationship Id="rId4" Type="http://schemas.openxmlformats.org/officeDocument/2006/relationships/image" Target="../media/image146.wmf"/></Relationships>
</file>

<file path=ppt/slides/_rels/slide7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150.emf"/><Relationship Id="rId5" Type="http://schemas.openxmlformats.org/officeDocument/2006/relationships/oleObject" Target="../embeddings/oleObject47.bin"/><Relationship Id="rId4" Type="http://schemas.openxmlformats.org/officeDocument/2006/relationships/image" Target="../media/image149.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hyperlink" Target="http://www.holehouse.org/mlclass/07_Regularization.html" TargetMode="External"/><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RECOGNITION</a:t>
            </a:r>
            <a:endParaRPr lang="en-US" dirty="0"/>
          </a:p>
        </p:txBody>
      </p:sp>
      <p:sp>
        <p:nvSpPr>
          <p:cNvPr id="3" name="Subtitle 2"/>
          <p:cNvSpPr>
            <a:spLocks noGrp="1"/>
          </p:cNvSpPr>
          <p:nvPr>
            <p:ph type="subTitle" idx="1"/>
          </p:nvPr>
        </p:nvSpPr>
        <p:spPr/>
        <p:txBody>
          <a:bodyPr/>
          <a:lstStyle/>
          <a:p>
            <a:r>
              <a:rPr lang="en-US" dirty="0" smtClean="0"/>
              <a:t>Thanks to Svetlana </a:t>
            </a:r>
            <a:r>
              <a:rPr lang="en-US" dirty="0" err="1" smtClean="0"/>
              <a:t>Lazebnik</a:t>
            </a:r>
            <a:r>
              <a:rPr lang="en-US" dirty="0" smtClean="0"/>
              <a:t> and Andrew </a:t>
            </a:r>
            <a:r>
              <a:rPr lang="en-US" dirty="0" err="1" smtClean="0"/>
              <a:t>Zisserman</a:t>
            </a:r>
            <a:r>
              <a:rPr lang="en-US" dirty="0" smtClean="0"/>
              <a:t> for the use of some slides</a:t>
            </a:r>
            <a:endParaRPr lang="en-US" dirty="0"/>
          </a:p>
        </p:txBody>
      </p:sp>
    </p:spTree>
    <p:extLst>
      <p:ext uri="{BB962C8B-B14F-4D97-AF65-F5344CB8AC3E}">
        <p14:creationId xmlns:p14="http://schemas.microsoft.com/office/powerpoint/2010/main" val="1745466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428625" y="434975"/>
            <a:ext cx="1808508" cy="523220"/>
          </a:xfrm>
          <a:prstGeom prst="rect">
            <a:avLst/>
          </a:prstGeom>
          <a:noFill/>
          <a:ln w="9525">
            <a:noFill/>
            <a:miter lim="800000"/>
            <a:headEnd/>
            <a:tailEnd/>
          </a:ln>
        </p:spPr>
        <p:txBody>
          <a:bodyPr wrap="none">
            <a:spAutoFit/>
          </a:bodyPr>
          <a:lstStyle/>
          <a:p>
            <a:pPr eaLnBrk="0" hangingPunct="0"/>
            <a:r>
              <a:rPr lang="en-US" sz="2800" dirty="0" smtClean="0">
                <a:solidFill>
                  <a:schemeClr val="tx2"/>
                </a:solidFill>
                <a:latin typeface="Times New Roman" pitchFamily="18" charset="0"/>
              </a:rPr>
              <a:t>3D Objects</a:t>
            </a:r>
            <a:endParaRPr lang="en-US" sz="2800" dirty="0">
              <a:solidFill>
                <a:schemeClr val="tx2"/>
              </a:solidFill>
              <a:latin typeface="Times New Roman" pitchFamily="18" charset="0"/>
            </a:endParaRPr>
          </a:p>
        </p:txBody>
      </p:sp>
      <p:pic>
        <p:nvPicPr>
          <p:cNvPr id="18435" name="Picture 3" descr="~lwf0000 copy"/>
          <p:cNvPicPr>
            <a:picLocks noChangeAspect="1" noChangeArrowheads="1"/>
          </p:cNvPicPr>
          <p:nvPr/>
        </p:nvPicPr>
        <p:blipFill>
          <a:blip r:embed="rId3" cstate="print"/>
          <a:srcRect l="4445" t="2174" b="6281"/>
          <a:stretch>
            <a:fillRect/>
          </a:stretch>
        </p:blipFill>
        <p:spPr bwMode="auto">
          <a:xfrm>
            <a:off x="469900" y="1320800"/>
            <a:ext cx="8191500" cy="5003800"/>
          </a:xfrm>
          <a:prstGeom prst="rect">
            <a:avLst/>
          </a:prstGeom>
          <a:noFill/>
          <a:ln w="9525">
            <a:noFill/>
            <a:miter lim="800000"/>
            <a:headEnd/>
            <a:tailEnd/>
          </a:ln>
        </p:spPr>
      </p:pic>
      <p:grpSp>
        <p:nvGrpSpPr>
          <p:cNvPr id="18436" name="Group 4"/>
          <p:cNvGrpSpPr>
            <a:grpSpLocks/>
          </p:cNvGrpSpPr>
          <p:nvPr/>
        </p:nvGrpSpPr>
        <p:grpSpPr bwMode="auto">
          <a:xfrm>
            <a:off x="6350000" y="4381500"/>
            <a:ext cx="1562100" cy="1212850"/>
            <a:chOff x="4000" y="2664"/>
            <a:chExt cx="984" cy="764"/>
          </a:xfrm>
        </p:grpSpPr>
        <p:sp>
          <p:nvSpPr>
            <p:cNvPr id="18499" name="Line 5"/>
            <p:cNvSpPr>
              <a:spLocks noChangeShapeType="1"/>
            </p:cNvSpPr>
            <p:nvPr/>
          </p:nvSpPr>
          <p:spPr bwMode="auto">
            <a:xfrm>
              <a:off x="4004" y="3000"/>
              <a:ext cx="16" cy="352"/>
            </a:xfrm>
            <a:prstGeom prst="line">
              <a:avLst/>
            </a:prstGeom>
            <a:noFill/>
            <a:ln w="28575">
              <a:solidFill>
                <a:schemeClr val="hlink"/>
              </a:solidFill>
              <a:round/>
              <a:headEnd/>
              <a:tailEnd/>
            </a:ln>
          </p:spPr>
          <p:txBody>
            <a:bodyPr wrap="none">
              <a:spAutoFit/>
            </a:bodyPr>
            <a:lstStyle/>
            <a:p>
              <a:endParaRPr lang="en-US"/>
            </a:p>
          </p:txBody>
        </p:sp>
        <p:sp>
          <p:nvSpPr>
            <p:cNvPr id="18500" name="Line 6"/>
            <p:cNvSpPr>
              <a:spLocks noChangeShapeType="1"/>
            </p:cNvSpPr>
            <p:nvPr/>
          </p:nvSpPr>
          <p:spPr bwMode="auto">
            <a:xfrm>
              <a:off x="4020" y="3352"/>
              <a:ext cx="724" cy="72"/>
            </a:xfrm>
            <a:prstGeom prst="line">
              <a:avLst/>
            </a:prstGeom>
            <a:noFill/>
            <a:ln w="28575">
              <a:solidFill>
                <a:schemeClr val="hlink"/>
              </a:solidFill>
              <a:round/>
              <a:headEnd/>
              <a:tailEnd/>
            </a:ln>
          </p:spPr>
          <p:txBody>
            <a:bodyPr wrap="none">
              <a:spAutoFit/>
            </a:bodyPr>
            <a:lstStyle/>
            <a:p>
              <a:endParaRPr lang="en-US"/>
            </a:p>
          </p:txBody>
        </p:sp>
        <p:sp>
          <p:nvSpPr>
            <p:cNvPr id="18501" name="Line 7"/>
            <p:cNvSpPr>
              <a:spLocks noChangeShapeType="1"/>
            </p:cNvSpPr>
            <p:nvPr/>
          </p:nvSpPr>
          <p:spPr bwMode="auto">
            <a:xfrm flipV="1">
              <a:off x="4744" y="3324"/>
              <a:ext cx="240" cy="104"/>
            </a:xfrm>
            <a:prstGeom prst="line">
              <a:avLst/>
            </a:prstGeom>
            <a:noFill/>
            <a:ln w="28575">
              <a:solidFill>
                <a:schemeClr val="hlink"/>
              </a:solidFill>
              <a:round/>
              <a:headEnd/>
              <a:tailEnd/>
            </a:ln>
          </p:spPr>
          <p:txBody>
            <a:bodyPr wrap="none">
              <a:spAutoFit/>
            </a:bodyPr>
            <a:lstStyle/>
            <a:p>
              <a:endParaRPr lang="en-US"/>
            </a:p>
          </p:txBody>
        </p:sp>
        <p:sp>
          <p:nvSpPr>
            <p:cNvPr id="18502" name="Line 8"/>
            <p:cNvSpPr>
              <a:spLocks noChangeShapeType="1"/>
            </p:cNvSpPr>
            <p:nvPr/>
          </p:nvSpPr>
          <p:spPr bwMode="auto">
            <a:xfrm flipH="1" flipV="1">
              <a:off x="4612" y="2664"/>
              <a:ext cx="372" cy="664"/>
            </a:xfrm>
            <a:prstGeom prst="line">
              <a:avLst/>
            </a:prstGeom>
            <a:noFill/>
            <a:ln w="19050">
              <a:solidFill>
                <a:schemeClr val="hlink"/>
              </a:solidFill>
              <a:round/>
              <a:headEnd/>
              <a:tailEnd/>
            </a:ln>
          </p:spPr>
          <p:txBody>
            <a:bodyPr wrap="none">
              <a:spAutoFit/>
            </a:bodyPr>
            <a:lstStyle/>
            <a:p>
              <a:endParaRPr lang="en-US"/>
            </a:p>
          </p:txBody>
        </p:sp>
        <p:sp>
          <p:nvSpPr>
            <p:cNvPr id="18503" name="Line 9"/>
            <p:cNvSpPr>
              <a:spLocks noChangeShapeType="1"/>
            </p:cNvSpPr>
            <p:nvPr/>
          </p:nvSpPr>
          <p:spPr bwMode="auto">
            <a:xfrm flipH="1">
              <a:off x="4488" y="2664"/>
              <a:ext cx="124" cy="32"/>
            </a:xfrm>
            <a:prstGeom prst="line">
              <a:avLst/>
            </a:prstGeom>
            <a:noFill/>
            <a:ln w="28575">
              <a:solidFill>
                <a:schemeClr val="hlink"/>
              </a:solidFill>
              <a:round/>
              <a:headEnd/>
              <a:tailEnd/>
            </a:ln>
          </p:spPr>
          <p:txBody>
            <a:bodyPr wrap="none">
              <a:spAutoFit/>
            </a:bodyPr>
            <a:lstStyle/>
            <a:p>
              <a:endParaRPr lang="en-US"/>
            </a:p>
          </p:txBody>
        </p:sp>
        <p:sp>
          <p:nvSpPr>
            <p:cNvPr id="18504" name="Line 10"/>
            <p:cNvSpPr>
              <a:spLocks noChangeShapeType="1"/>
            </p:cNvSpPr>
            <p:nvPr/>
          </p:nvSpPr>
          <p:spPr bwMode="auto">
            <a:xfrm>
              <a:off x="4484" y="2696"/>
              <a:ext cx="24" cy="304"/>
            </a:xfrm>
            <a:prstGeom prst="line">
              <a:avLst/>
            </a:prstGeom>
            <a:noFill/>
            <a:ln w="28575">
              <a:solidFill>
                <a:schemeClr val="hlink"/>
              </a:solidFill>
              <a:round/>
              <a:headEnd/>
              <a:tailEnd/>
            </a:ln>
          </p:spPr>
          <p:txBody>
            <a:bodyPr wrap="none">
              <a:spAutoFit/>
            </a:bodyPr>
            <a:lstStyle/>
            <a:p>
              <a:endParaRPr lang="en-US"/>
            </a:p>
          </p:txBody>
        </p:sp>
        <p:sp>
          <p:nvSpPr>
            <p:cNvPr id="18505" name="Line 11"/>
            <p:cNvSpPr>
              <a:spLocks noChangeShapeType="1"/>
            </p:cNvSpPr>
            <p:nvPr/>
          </p:nvSpPr>
          <p:spPr bwMode="auto">
            <a:xfrm flipV="1">
              <a:off x="4000" y="2964"/>
              <a:ext cx="140" cy="32"/>
            </a:xfrm>
            <a:prstGeom prst="line">
              <a:avLst/>
            </a:prstGeom>
            <a:noFill/>
            <a:ln w="28575">
              <a:solidFill>
                <a:schemeClr val="hlink"/>
              </a:solidFill>
              <a:round/>
              <a:headEnd/>
              <a:tailEnd/>
            </a:ln>
          </p:spPr>
          <p:txBody>
            <a:bodyPr wrap="none">
              <a:spAutoFit/>
            </a:bodyPr>
            <a:lstStyle/>
            <a:p>
              <a:endParaRPr lang="en-US"/>
            </a:p>
          </p:txBody>
        </p:sp>
        <p:sp>
          <p:nvSpPr>
            <p:cNvPr id="18506" name="Line 12"/>
            <p:cNvSpPr>
              <a:spLocks noChangeShapeType="1"/>
            </p:cNvSpPr>
            <p:nvPr/>
          </p:nvSpPr>
          <p:spPr bwMode="auto">
            <a:xfrm>
              <a:off x="4140" y="2960"/>
              <a:ext cx="676" cy="72"/>
            </a:xfrm>
            <a:prstGeom prst="line">
              <a:avLst/>
            </a:prstGeom>
            <a:noFill/>
            <a:ln w="28575">
              <a:solidFill>
                <a:schemeClr val="hlink"/>
              </a:solidFill>
              <a:round/>
              <a:headEnd/>
              <a:tailEnd/>
            </a:ln>
          </p:spPr>
          <p:txBody>
            <a:bodyPr wrap="none">
              <a:spAutoFit/>
            </a:bodyPr>
            <a:lstStyle/>
            <a:p>
              <a:endParaRPr lang="en-US"/>
            </a:p>
          </p:txBody>
        </p:sp>
      </p:grpSp>
      <p:sp>
        <p:nvSpPr>
          <p:cNvPr id="18437" name="Rectangle 13"/>
          <p:cNvSpPr>
            <a:spLocks noChangeArrowheads="1"/>
          </p:cNvSpPr>
          <p:nvPr/>
        </p:nvSpPr>
        <p:spPr bwMode="auto">
          <a:xfrm>
            <a:off x="9144000" y="6362700"/>
            <a:ext cx="914400" cy="914400"/>
          </a:xfrm>
          <a:prstGeom prst="rect">
            <a:avLst/>
          </a:prstGeom>
          <a:noFill/>
          <a:ln w="9525">
            <a:noFill/>
            <a:miter lim="800000"/>
            <a:headEnd/>
            <a:tailEnd/>
          </a:ln>
        </p:spPr>
        <p:txBody>
          <a:bodyPr wrap="none" anchor="ctr">
            <a:spAutoFit/>
          </a:bodyPr>
          <a:lstStyle/>
          <a:p>
            <a:endParaRPr lang="en-US"/>
          </a:p>
        </p:txBody>
      </p:sp>
      <p:sp>
        <p:nvSpPr>
          <p:cNvPr id="18438" name="Rectangle 14"/>
          <p:cNvSpPr>
            <a:spLocks noChangeArrowheads="1"/>
          </p:cNvSpPr>
          <p:nvPr/>
        </p:nvSpPr>
        <p:spPr bwMode="auto">
          <a:xfrm>
            <a:off x="457200" y="1320800"/>
            <a:ext cx="8204200" cy="4991100"/>
          </a:xfrm>
          <a:prstGeom prst="rect">
            <a:avLst/>
          </a:prstGeom>
          <a:noFill/>
          <a:ln w="28575">
            <a:solidFill>
              <a:schemeClr val="bg2"/>
            </a:solidFill>
            <a:miter lim="800000"/>
            <a:headEnd/>
            <a:tailEnd/>
          </a:ln>
        </p:spPr>
        <p:txBody>
          <a:bodyPr wrap="none" anchor="ctr">
            <a:spAutoFit/>
          </a:bodyPr>
          <a:lstStyle/>
          <a:p>
            <a:endParaRPr lang="en-US"/>
          </a:p>
        </p:txBody>
      </p:sp>
      <p:grpSp>
        <p:nvGrpSpPr>
          <p:cNvPr id="18439" name="Group 15"/>
          <p:cNvGrpSpPr>
            <a:grpSpLocks/>
          </p:cNvGrpSpPr>
          <p:nvPr/>
        </p:nvGrpSpPr>
        <p:grpSpPr bwMode="auto">
          <a:xfrm>
            <a:off x="1524000" y="4219575"/>
            <a:ext cx="2209800" cy="2162175"/>
            <a:chOff x="960" y="2562"/>
            <a:chExt cx="1392" cy="1362"/>
          </a:xfrm>
        </p:grpSpPr>
        <p:sp>
          <p:nvSpPr>
            <p:cNvPr id="18442" name="Oval 16"/>
            <p:cNvSpPr>
              <a:spLocks noChangeArrowheads="1"/>
            </p:cNvSpPr>
            <p:nvPr/>
          </p:nvSpPr>
          <p:spPr bwMode="auto">
            <a:xfrm>
              <a:off x="1098" y="3339"/>
              <a:ext cx="50" cy="50"/>
            </a:xfrm>
            <a:prstGeom prst="ellipse">
              <a:avLst/>
            </a:prstGeom>
            <a:solidFill>
              <a:schemeClr val="accent2"/>
            </a:solidFill>
            <a:ln w="9525">
              <a:noFill/>
              <a:round/>
              <a:headEnd/>
              <a:tailEnd/>
            </a:ln>
          </p:spPr>
          <p:txBody>
            <a:bodyPr anchor="ctr">
              <a:spAutoFit/>
            </a:bodyPr>
            <a:lstStyle/>
            <a:p>
              <a:endParaRPr lang="en-US"/>
            </a:p>
          </p:txBody>
        </p:sp>
        <p:sp>
          <p:nvSpPr>
            <p:cNvPr id="18443" name="Oval 17"/>
            <p:cNvSpPr>
              <a:spLocks noChangeArrowheads="1"/>
            </p:cNvSpPr>
            <p:nvPr/>
          </p:nvSpPr>
          <p:spPr bwMode="auto">
            <a:xfrm>
              <a:off x="1326" y="3399"/>
              <a:ext cx="50" cy="50"/>
            </a:xfrm>
            <a:prstGeom prst="ellipse">
              <a:avLst/>
            </a:prstGeom>
            <a:solidFill>
              <a:schemeClr val="accent2"/>
            </a:solidFill>
            <a:ln w="9525">
              <a:noFill/>
              <a:round/>
              <a:headEnd/>
              <a:tailEnd/>
            </a:ln>
          </p:spPr>
          <p:txBody>
            <a:bodyPr anchor="ctr">
              <a:spAutoFit/>
            </a:bodyPr>
            <a:lstStyle/>
            <a:p>
              <a:endParaRPr lang="en-US"/>
            </a:p>
          </p:txBody>
        </p:sp>
        <p:sp>
          <p:nvSpPr>
            <p:cNvPr id="18444" name="Oval 18"/>
            <p:cNvSpPr>
              <a:spLocks noChangeArrowheads="1"/>
            </p:cNvSpPr>
            <p:nvPr/>
          </p:nvSpPr>
          <p:spPr bwMode="auto">
            <a:xfrm>
              <a:off x="1362" y="3648"/>
              <a:ext cx="50" cy="50"/>
            </a:xfrm>
            <a:prstGeom prst="ellipse">
              <a:avLst/>
            </a:prstGeom>
            <a:solidFill>
              <a:schemeClr val="accent2"/>
            </a:solidFill>
            <a:ln w="9525">
              <a:noFill/>
              <a:round/>
              <a:headEnd/>
              <a:tailEnd/>
            </a:ln>
          </p:spPr>
          <p:txBody>
            <a:bodyPr anchor="ctr">
              <a:spAutoFit/>
            </a:bodyPr>
            <a:lstStyle/>
            <a:p>
              <a:endParaRPr lang="en-US"/>
            </a:p>
          </p:txBody>
        </p:sp>
        <p:sp>
          <p:nvSpPr>
            <p:cNvPr id="18445" name="Oval 19"/>
            <p:cNvSpPr>
              <a:spLocks noChangeArrowheads="1"/>
            </p:cNvSpPr>
            <p:nvPr/>
          </p:nvSpPr>
          <p:spPr bwMode="auto">
            <a:xfrm>
              <a:off x="1119" y="3582"/>
              <a:ext cx="50" cy="50"/>
            </a:xfrm>
            <a:prstGeom prst="ellipse">
              <a:avLst/>
            </a:prstGeom>
            <a:solidFill>
              <a:schemeClr val="accent2"/>
            </a:solidFill>
            <a:ln w="9525">
              <a:noFill/>
              <a:round/>
              <a:headEnd/>
              <a:tailEnd/>
            </a:ln>
          </p:spPr>
          <p:txBody>
            <a:bodyPr anchor="ctr">
              <a:spAutoFit/>
            </a:bodyPr>
            <a:lstStyle/>
            <a:p>
              <a:endParaRPr lang="en-US"/>
            </a:p>
          </p:txBody>
        </p:sp>
        <p:sp>
          <p:nvSpPr>
            <p:cNvPr id="18446" name="Oval 20"/>
            <p:cNvSpPr>
              <a:spLocks noChangeArrowheads="1"/>
            </p:cNvSpPr>
            <p:nvPr/>
          </p:nvSpPr>
          <p:spPr bwMode="auto">
            <a:xfrm>
              <a:off x="1203" y="3474"/>
              <a:ext cx="50" cy="50"/>
            </a:xfrm>
            <a:prstGeom prst="ellipse">
              <a:avLst/>
            </a:prstGeom>
            <a:solidFill>
              <a:schemeClr val="accent2"/>
            </a:solidFill>
            <a:ln w="9525">
              <a:noFill/>
              <a:round/>
              <a:headEnd/>
              <a:tailEnd/>
            </a:ln>
          </p:spPr>
          <p:txBody>
            <a:bodyPr anchor="ctr">
              <a:spAutoFit/>
            </a:bodyPr>
            <a:lstStyle/>
            <a:p>
              <a:endParaRPr lang="en-US"/>
            </a:p>
          </p:txBody>
        </p:sp>
        <p:sp>
          <p:nvSpPr>
            <p:cNvPr id="18447" name="Oval 21"/>
            <p:cNvSpPr>
              <a:spLocks noChangeArrowheads="1"/>
            </p:cNvSpPr>
            <p:nvPr/>
          </p:nvSpPr>
          <p:spPr bwMode="auto">
            <a:xfrm>
              <a:off x="1317" y="3600"/>
              <a:ext cx="50" cy="50"/>
            </a:xfrm>
            <a:prstGeom prst="ellipse">
              <a:avLst/>
            </a:prstGeom>
            <a:solidFill>
              <a:schemeClr val="accent2"/>
            </a:solidFill>
            <a:ln w="9525">
              <a:noFill/>
              <a:round/>
              <a:headEnd/>
              <a:tailEnd/>
            </a:ln>
          </p:spPr>
          <p:txBody>
            <a:bodyPr anchor="ctr">
              <a:spAutoFit/>
            </a:bodyPr>
            <a:lstStyle/>
            <a:p>
              <a:endParaRPr lang="en-US"/>
            </a:p>
          </p:txBody>
        </p:sp>
        <p:sp>
          <p:nvSpPr>
            <p:cNvPr id="18448" name="Oval 22"/>
            <p:cNvSpPr>
              <a:spLocks noChangeArrowheads="1"/>
            </p:cNvSpPr>
            <p:nvPr/>
          </p:nvSpPr>
          <p:spPr bwMode="auto">
            <a:xfrm>
              <a:off x="1206" y="3408"/>
              <a:ext cx="50" cy="50"/>
            </a:xfrm>
            <a:prstGeom prst="ellipse">
              <a:avLst/>
            </a:prstGeom>
            <a:solidFill>
              <a:schemeClr val="accent2"/>
            </a:solidFill>
            <a:ln w="9525">
              <a:noFill/>
              <a:round/>
              <a:headEnd/>
              <a:tailEnd/>
            </a:ln>
          </p:spPr>
          <p:txBody>
            <a:bodyPr anchor="ctr">
              <a:spAutoFit/>
            </a:bodyPr>
            <a:lstStyle/>
            <a:p>
              <a:endParaRPr lang="en-US"/>
            </a:p>
          </p:txBody>
        </p:sp>
        <p:sp>
          <p:nvSpPr>
            <p:cNvPr id="18449" name="Oval 23"/>
            <p:cNvSpPr>
              <a:spLocks noChangeArrowheads="1"/>
            </p:cNvSpPr>
            <p:nvPr/>
          </p:nvSpPr>
          <p:spPr bwMode="auto">
            <a:xfrm>
              <a:off x="1260" y="3291"/>
              <a:ext cx="50" cy="50"/>
            </a:xfrm>
            <a:prstGeom prst="ellipse">
              <a:avLst/>
            </a:prstGeom>
            <a:solidFill>
              <a:schemeClr val="accent2"/>
            </a:solidFill>
            <a:ln w="9525">
              <a:noFill/>
              <a:round/>
              <a:headEnd/>
              <a:tailEnd/>
            </a:ln>
          </p:spPr>
          <p:txBody>
            <a:bodyPr anchor="ctr">
              <a:spAutoFit/>
            </a:bodyPr>
            <a:lstStyle/>
            <a:p>
              <a:endParaRPr lang="en-US"/>
            </a:p>
          </p:txBody>
        </p:sp>
        <p:sp>
          <p:nvSpPr>
            <p:cNvPr id="18450" name="Oval 24"/>
            <p:cNvSpPr>
              <a:spLocks noChangeArrowheads="1"/>
            </p:cNvSpPr>
            <p:nvPr/>
          </p:nvSpPr>
          <p:spPr bwMode="auto">
            <a:xfrm>
              <a:off x="1353" y="3255"/>
              <a:ext cx="50" cy="50"/>
            </a:xfrm>
            <a:prstGeom prst="ellipse">
              <a:avLst/>
            </a:prstGeom>
            <a:solidFill>
              <a:schemeClr val="accent2"/>
            </a:solidFill>
            <a:ln w="9525">
              <a:noFill/>
              <a:round/>
              <a:headEnd/>
              <a:tailEnd/>
            </a:ln>
          </p:spPr>
          <p:txBody>
            <a:bodyPr anchor="ctr">
              <a:spAutoFit/>
            </a:bodyPr>
            <a:lstStyle/>
            <a:p>
              <a:endParaRPr lang="en-US"/>
            </a:p>
          </p:txBody>
        </p:sp>
        <p:sp>
          <p:nvSpPr>
            <p:cNvPr id="18451" name="Oval 25"/>
            <p:cNvSpPr>
              <a:spLocks noChangeArrowheads="1"/>
            </p:cNvSpPr>
            <p:nvPr/>
          </p:nvSpPr>
          <p:spPr bwMode="auto">
            <a:xfrm>
              <a:off x="1341" y="3351"/>
              <a:ext cx="50" cy="50"/>
            </a:xfrm>
            <a:prstGeom prst="ellipse">
              <a:avLst/>
            </a:prstGeom>
            <a:solidFill>
              <a:schemeClr val="accent2"/>
            </a:solidFill>
            <a:ln w="9525">
              <a:noFill/>
              <a:round/>
              <a:headEnd/>
              <a:tailEnd/>
            </a:ln>
          </p:spPr>
          <p:txBody>
            <a:bodyPr anchor="ctr">
              <a:spAutoFit/>
            </a:bodyPr>
            <a:lstStyle/>
            <a:p>
              <a:endParaRPr lang="en-US"/>
            </a:p>
          </p:txBody>
        </p:sp>
        <p:sp>
          <p:nvSpPr>
            <p:cNvPr id="18452" name="Oval 26"/>
            <p:cNvSpPr>
              <a:spLocks noChangeArrowheads="1"/>
            </p:cNvSpPr>
            <p:nvPr/>
          </p:nvSpPr>
          <p:spPr bwMode="auto">
            <a:xfrm>
              <a:off x="1434" y="3309"/>
              <a:ext cx="50" cy="50"/>
            </a:xfrm>
            <a:prstGeom prst="ellipse">
              <a:avLst/>
            </a:prstGeom>
            <a:solidFill>
              <a:schemeClr val="accent2"/>
            </a:solidFill>
            <a:ln w="9525">
              <a:noFill/>
              <a:round/>
              <a:headEnd/>
              <a:tailEnd/>
            </a:ln>
          </p:spPr>
          <p:txBody>
            <a:bodyPr anchor="ctr">
              <a:spAutoFit/>
            </a:bodyPr>
            <a:lstStyle/>
            <a:p>
              <a:endParaRPr lang="en-US"/>
            </a:p>
          </p:txBody>
        </p:sp>
        <p:sp>
          <p:nvSpPr>
            <p:cNvPr id="18453" name="Oval 27"/>
            <p:cNvSpPr>
              <a:spLocks noChangeArrowheads="1"/>
            </p:cNvSpPr>
            <p:nvPr/>
          </p:nvSpPr>
          <p:spPr bwMode="auto">
            <a:xfrm>
              <a:off x="1590" y="3312"/>
              <a:ext cx="50" cy="50"/>
            </a:xfrm>
            <a:prstGeom prst="ellipse">
              <a:avLst/>
            </a:prstGeom>
            <a:solidFill>
              <a:schemeClr val="accent2"/>
            </a:solidFill>
            <a:ln w="9525">
              <a:noFill/>
              <a:round/>
              <a:headEnd/>
              <a:tailEnd/>
            </a:ln>
          </p:spPr>
          <p:txBody>
            <a:bodyPr anchor="ctr">
              <a:spAutoFit/>
            </a:bodyPr>
            <a:lstStyle/>
            <a:p>
              <a:endParaRPr lang="en-US"/>
            </a:p>
          </p:txBody>
        </p:sp>
        <p:sp>
          <p:nvSpPr>
            <p:cNvPr id="18454" name="Oval 28"/>
            <p:cNvSpPr>
              <a:spLocks noChangeArrowheads="1"/>
            </p:cNvSpPr>
            <p:nvPr/>
          </p:nvSpPr>
          <p:spPr bwMode="auto">
            <a:xfrm>
              <a:off x="1596" y="3561"/>
              <a:ext cx="50" cy="50"/>
            </a:xfrm>
            <a:prstGeom prst="ellipse">
              <a:avLst/>
            </a:prstGeom>
            <a:solidFill>
              <a:schemeClr val="accent2"/>
            </a:solidFill>
            <a:ln w="9525">
              <a:noFill/>
              <a:round/>
              <a:headEnd/>
              <a:tailEnd/>
            </a:ln>
          </p:spPr>
          <p:txBody>
            <a:bodyPr anchor="ctr">
              <a:spAutoFit/>
            </a:bodyPr>
            <a:lstStyle/>
            <a:p>
              <a:endParaRPr lang="en-US"/>
            </a:p>
          </p:txBody>
        </p:sp>
        <p:sp>
          <p:nvSpPr>
            <p:cNvPr id="18455" name="Oval 29"/>
            <p:cNvSpPr>
              <a:spLocks noChangeArrowheads="1"/>
            </p:cNvSpPr>
            <p:nvPr/>
          </p:nvSpPr>
          <p:spPr bwMode="auto">
            <a:xfrm>
              <a:off x="1575" y="3393"/>
              <a:ext cx="50" cy="50"/>
            </a:xfrm>
            <a:prstGeom prst="ellipse">
              <a:avLst/>
            </a:prstGeom>
            <a:solidFill>
              <a:schemeClr val="accent2"/>
            </a:solidFill>
            <a:ln w="9525">
              <a:noFill/>
              <a:round/>
              <a:headEnd/>
              <a:tailEnd/>
            </a:ln>
          </p:spPr>
          <p:txBody>
            <a:bodyPr anchor="ctr">
              <a:spAutoFit/>
            </a:bodyPr>
            <a:lstStyle/>
            <a:p>
              <a:endParaRPr lang="en-US"/>
            </a:p>
          </p:txBody>
        </p:sp>
        <p:sp>
          <p:nvSpPr>
            <p:cNvPr id="18456" name="Oval 30"/>
            <p:cNvSpPr>
              <a:spLocks noChangeArrowheads="1"/>
            </p:cNvSpPr>
            <p:nvPr/>
          </p:nvSpPr>
          <p:spPr bwMode="auto">
            <a:xfrm>
              <a:off x="1221" y="3012"/>
              <a:ext cx="50" cy="50"/>
            </a:xfrm>
            <a:prstGeom prst="ellipse">
              <a:avLst/>
            </a:prstGeom>
            <a:solidFill>
              <a:schemeClr val="accent2"/>
            </a:solidFill>
            <a:ln w="9525">
              <a:noFill/>
              <a:round/>
              <a:headEnd/>
              <a:tailEnd/>
            </a:ln>
          </p:spPr>
          <p:txBody>
            <a:bodyPr anchor="ctr">
              <a:spAutoFit/>
            </a:bodyPr>
            <a:lstStyle/>
            <a:p>
              <a:endParaRPr lang="en-US"/>
            </a:p>
          </p:txBody>
        </p:sp>
        <p:sp>
          <p:nvSpPr>
            <p:cNvPr id="18457" name="Oval 31"/>
            <p:cNvSpPr>
              <a:spLocks noChangeArrowheads="1"/>
            </p:cNvSpPr>
            <p:nvPr/>
          </p:nvSpPr>
          <p:spPr bwMode="auto">
            <a:xfrm>
              <a:off x="1347" y="2964"/>
              <a:ext cx="50" cy="50"/>
            </a:xfrm>
            <a:prstGeom prst="ellipse">
              <a:avLst/>
            </a:prstGeom>
            <a:solidFill>
              <a:schemeClr val="accent2"/>
            </a:solidFill>
            <a:ln w="9525">
              <a:noFill/>
              <a:round/>
              <a:headEnd/>
              <a:tailEnd/>
            </a:ln>
          </p:spPr>
          <p:txBody>
            <a:bodyPr anchor="ctr">
              <a:spAutoFit/>
            </a:bodyPr>
            <a:lstStyle/>
            <a:p>
              <a:endParaRPr lang="en-US"/>
            </a:p>
          </p:txBody>
        </p:sp>
        <p:sp>
          <p:nvSpPr>
            <p:cNvPr id="18458" name="Oval 32"/>
            <p:cNvSpPr>
              <a:spLocks noChangeArrowheads="1"/>
            </p:cNvSpPr>
            <p:nvPr/>
          </p:nvSpPr>
          <p:spPr bwMode="auto">
            <a:xfrm>
              <a:off x="1698" y="2700"/>
              <a:ext cx="50" cy="50"/>
            </a:xfrm>
            <a:prstGeom prst="ellipse">
              <a:avLst/>
            </a:prstGeom>
            <a:solidFill>
              <a:schemeClr val="accent2"/>
            </a:solidFill>
            <a:ln w="9525">
              <a:noFill/>
              <a:round/>
              <a:headEnd/>
              <a:tailEnd/>
            </a:ln>
          </p:spPr>
          <p:txBody>
            <a:bodyPr anchor="ctr">
              <a:spAutoFit/>
            </a:bodyPr>
            <a:lstStyle/>
            <a:p>
              <a:endParaRPr lang="en-US"/>
            </a:p>
          </p:txBody>
        </p:sp>
        <p:sp>
          <p:nvSpPr>
            <p:cNvPr id="18459" name="Oval 33"/>
            <p:cNvSpPr>
              <a:spLocks noChangeArrowheads="1"/>
            </p:cNvSpPr>
            <p:nvPr/>
          </p:nvSpPr>
          <p:spPr bwMode="auto">
            <a:xfrm>
              <a:off x="2037" y="3036"/>
              <a:ext cx="50" cy="50"/>
            </a:xfrm>
            <a:prstGeom prst="ellipse">
              <a:avLst/>
            </a:prstGeom>
            <a:solidFill>
              <a:schemeClr val="accent2"/>
            </a:solidFill>
            <a:ln w="9525">
              <a:noFill/>
              <a:round/>
              <a:headEnd/>
              <a:tailEnd/>
            </a:ln>
          </p:spPr>
          <p:txBody>
            <a:bodyPr anchor="ctr">
              <a:spAutoFit/>
            </a:bodyPr>
            <a:lstStyle/>
            <a:p>
              <a:endParaRPr lang="en-US"/>
            </a:p>
          </p:txBody>
        </p:sp>
        <p:sp>
          <p:nvSpPr>
            <p:cNvPr id="18460" name="Oval 34"/>
            <p:cNvSpPr>
              <a:spLocks noChangeArrowheads="1"/>
            </p:cNvSpPr>
            <p:nvPr/>
          </p:nvSpPr>
          <p:spPr bwMode="auto">
            <a:xfrm>
              <a:off x="2202" y="3321"/>
              <a:ext cx="50" cy="50"/>
            </a:xfrm>
            <a:prstGeom prst="ellipse">
              <a:avLst/>
            </a:prstGeom>
            <a:solidFill>
              <a:schemeClr val="accent2"/>
            </a:solidFill>
            <a:ln w="9525">
              <a:noFill/>
              <a:round/>
              <a:headEnd/>
              <a:tailEnd/>
            </a:ln>
          </p:spPr>
          <p:txBody>
            <a:bodyPr anchor="ctr">
              <a:spAutoFit/>
            </a:bodyPr>
            <a:lstStyle/>
            <a:p>
              <a:endParaRPr lang="en-US"/>
            </a:p>
          </p:txBody>
        </p:sp>
        <p:sp>
          <p:nvSpPr>
            <p:cNvPr id="18461" name="Oval 35"/>
            <p:cNvSpPr>
              <a:spLocks noChangeArrowheads="1"/>
            </p:cNvSpPr>
            <p:nvPr/>
          </p:nvSpPr>
          <p:spPr bwMode="auto">
            <a:xfrm>
              <a:off x="1971" y="3423"/>
              <a:ext cx="50" cy="50"/>
            </a:xfrm>
            <a:prstGeom prst="ellipse">
              <a:avLst/>
            </a:prstGeom>
            <a:solidFill>
              <a:schemeClr val="accent2"/>
            </a:solidFill>
            <a:ln w="9525">
              <a:noFill/>
              <a:round/>
              <a:headEnd/>
              <a:tailEnd/>
            </a:ln>
          </p:spPr>
          <p:txBody>
            <a:bodyPr anchor="ctr">
              <a:spAutoFit/>
            </a:bodyPr>
            <a:lstStyle/>
            <a:p>
              <a:endParaRPr lang="en-US"/>
            </a:p>
          </p:txBody>
        </p:sp>
        <p:sp>
          <p:nvSpPr>
            <p:cNvPr id="18462" name="Oval 36"/>
            <p:cNvSpPr>
              <a:spLocks noChangeArrowheads="1"/>
            </p:cNvSpPr>
            <p:nvPr/>
          </p:nvSpPr>
          <p:spPr bwMode="auto">
            <a:xfrm>
              <a:off x="1782" y="3063"/>
              <a:ext cx="50" cy="50"/>
            </a:xfrm>
            <a:prstGeom prst="ellipse">
              <a:avLst/>
            </a:prstGeom>
            <a:solidFill>
              <a:schemeClr val="accent2"/>
            </a:solidFill>
            <a:ln w="9525">
              <a:noFill/>
              <a:round/>
              <a:headEnd/>
              <a:tailEnd/>
            </a:ln>
          </p:spPr>
          <p:txBody>
            <a:bodyPr anchor="ctr">
              <a:spAutoFit/>
            </a:bodyPr>
            <a:lstStyle/>
            <a:p>
              <a:endParaRPr lang="en-US"/>
            </a:p>
          </p:txBody>
        </p:sp>
        <p:sp>
          <p:nvSpPr>
            <p:cNvPr id="18463" name="Oval 37"/>
            <p:cNvSpPr>
              <a:spLocks noChangeArrowheads="1"/>
            </p:cNvSpPr>
            <p:nvPr/>
          </p:nvSpPr>
          <p:spPr bwMode="auto">
            <a:xfrm>
              <a:off x="1944" y="3078"/>
              <a:ext cx="50" cy="50"/>
            </a:xfrm>
            <a:prstGeom prst="ellipse">
              <a:avLst/>
            </a:prstGeom>
            <a:solidFill>
              <a:schemeClr val="accent2"/>
            </a:solidFill>
            <a:ln w="9525">
              <a:noFill/>
              <a:round/>
              <a:headEnd/>
              <a:tailEnd/>
            </a:ln>
          </p:spPr>
          <p:txBody>
            <a:bodyPr anchor="ctr">
              <a:spAutoFit/>
            </a:bodyPr>
            <a:lstStyle/>
            <a:p>
              <a:endParaRPr lang="en-US"/>
            </a:p>
          </p:txBody>
        </p:sp>
        <p:sp>
          <p:nvSpPr>
            <p:cNvPr id="18464" name="Oval 38"/>
            <p:cNvSpPr>
              <a:spLocks noChangeArrowheads="1"/>
            </p:cNvSpPr>
            <p:nvPr/>
          </p:nvSpPr>
          <p:spPr bwMode="auto">
            <a:xfrm>
              <a:off x="2103" y="3390"/>
              <a:ext cx="50" cy="50"/>
            </a:xfrm>
            <a:prstGeom prst="ellipse">
              <a:avLst/>
            </a:prstGeom>
            <a:solidFill>
              <a:schemeClr val="accent2"/>
            </a:solidFill>
            <a:ln w="9525">
              <a:noFill/>
              <a:round/>
              <a:headEnd/>
              <a:tailEnd/>
            </a:ln>
          </p:spPr>
          <p:txBody>
            <a:bodyPr anchor="ctr">
              <a:spAutoFit/>
            </a:bodyPr>
            <a:lstStyle/>
            <a:p>
              <a:endParaRPr lang="en-US"/>
            </a:p>
          </p:txBody>
        </p:sp>
        <p:sp>
          <p:nvSpPr>
            <p:cNvPr id="18465" name="Oval 39"/>
            <p:cNvSpPr>
              <a:spLocks noChangeArrowheads="1"/>
            </p:cNvSpPr>
            <p:nvPr/>
          </p:nvSpPr>
          <p:spPr bwMode="auto">
            <a:xfrm>
              <a:off x="1506" y="3525"/>
              <a:ext cx="50" cy="50"/>
            </a:xfrm>
            <a:prstGeom prst="ellipse">
              <a:avLst/>
            </a:prstGeom>
            <a:solidFill>
              <a:schemeClr val="accent2"/>
            </a:solidFill>
            <a:ln w="9525">
              <a:noFill/>
              <a:round/>
              <a:headEnd/>
              <a:tailEnd/>
            </a:ln>
          </p:spPr>
          <p:txBody>
            <a:bodyPr anchor="ctr">
              <a:spAutoFit/>
            </a:bodyPr>
            <a:lstStyle/>
            <a:p>
              <a:endParaRPr lang="en-US"/>
            </a:p>
          </p:txBody>
        </p:sp>
        <p:sp>
          <p:nvSpPr>
            <p:cNvPr id="18466" name="Oval 40"/>
            <p:cNvSpPr>
              <a:spLocks noChangeArrowheads="1"/>
            </p:cNvSpPr>
            <p:nvPr/>
          </p:nvSpPr>
          <p:spPr bwMode="auto">
            <a:xfrm>
              <a:off x="1839" y="2664"/>
              <a:ext cx="50" cy="50"/>
            </a:xfrm>
            <a:prstGeom prst="ellipse">
              <a:avLst/>
            </a:prstGeom>
            <a:solidFill>
              <a:schemeClr val="accent2"/>
            </a:solidFill>
            <a:ln w="9525">
              <a:noFill/>
              <a:round/>
              <a:headEnd/>
              <a:tailEnd/>
            </a:ln>
          </p:spPr>
          <p:txBody>
            <a:bodyPr anchor="ctr">
              <a:spAutoFit/>
            </a:bodyPr>
            <a:lstStyle/>
            <a:p>
              <a:endParaRPr lang="en-US"/>
            </a:p>
          </p:txBody>
        </p:sp>
        <p:sp>
          <p:nvSpPr>
            <p:cNvPr id="18467" name="Oval 41"/>
            <p:cNvSpPr>
              <a:spLocks noChangeArrowheads="1"/>
            </p:cNvSpPr>
            <p:nvPr/>
          </p:nvSpPr>
          <p:spPr bwMode="auto">
            <a:xfrm>
              <a:off x="1719" y="2994"/>
              <a:ext cx="50" cy="50"/>
            </a:xfrm>
            <a:prstGeom prst="ellipse">
              <a:avLst/>
            </a:prstGeom>
            <a:solidFill>
              <a:schemeClr val="accent2"/>
            </a:solidFill>
            <a:ln w="9525">
              <a:noFill/>
              <a:round/>
              <a:headEnd/>
              <a:tailEnd/>
            </a:ln>
          </p:spPr>
          <p:txBody>
            <a:bodyPr anchor="ctr">
              <a:spAutoFit/>
            </a:bodyPr>
            <a:lstStyle/>
            <a:p>
              <a:endParaRPr lang="en-US"/>
            </a:p>
          </p:txBody>
        </p:sp>
        <p:sp>
          <p:nvSpPr>
            <p:cNvPr id="18468" name="Oval 42"/>
            <p:cNvSpPr>
              <a:spLocks noChangeArrowheads="1"/>
            </p:cNvSpPr>
            <p:nvPr/>
          </p:nvSpPr>
          <p:spPr bwMode="auto">
            <a:xfrm>
              <a:off x="960" y="2562"/>
              <a:ext cx="1392" cy="1362"/>
            </a:xfrm>
            <a:prstGeom prst="ellipse">
              <a:avLst/>
            </a:prstGeom>
            <a:noFill/>
            <a:ln w="19050">
              <a:solidFill>
                <a:schemeClr val="accent2"/>
              </a:solidFill>
              <a:round/>
              <a:headEnd/>
              <a:tailEnd/>
            </a:ln>
          </p:spPr>
          <p:txBody>
            <a:bodyPr wrap="none" anchor="ctr">
              <a:spAutoFit/>
            </a:bodyPr>
            <a:lstStyle/>
            <a:p>
              <a:endParaRPr lang="en-US"/>
            </a:p>
          </p:txBody>
        </p:sp>
        <p:sp>
          <p:nvSpPr>
            <p:cNvPr id="18469" name="Oval 43"/>
            <p:cNvSpPr>
              <a:spLocks noChangeArrowheads="1"/>
            </p:cNvSpPr>
            <p:nvPr/>
          </p:nvSpPr>
          <p:spPr bwMode="auto">
            <a:xfrm>
              <a:off x="1107" y="2820"/>
              <a:ext cx="50" cy="50"/>
            </a:xfrm>
            <a:prstGeom prst="ellipse">
              <a:avLst/>
            </a:prstGeom>
            <a:solidFill>
              <a:schemeClr val="accent2"/>
            </a:solidFill>
            <a:ln w="9525">
              <a:noFill/>
              <a:round/>
              <a:headEnd/>
              <a:tailEnd/>
            </a:ln>
          </p:spPr>
          <p:txBody>
            <a:bodyPr anchor="ctr">
              <a:spAutoFit/>
            </a:bodyPr>
            <a:lstStyle/>
            <a:p>
              <a:endParaRPr lang="en-US"/>
            </a:p>
          </p:txBody>
        </p:sp>
        <p:sp>
          <p:nvSpPr>
            <p:cNvPr id="18470" name="Oval 44"/>
            <p:cNvSpPr>
              <a:spLocks noChangeArrowheads="1"/>
            </p:cNvSpPr>
            <p:nvPr/>
          </p:nvSpPr>
          <p:spPr bwMode="auto">
            <a:xfrm>
              <a:off x="1267" y="2776"/>
              <a:ext cx="50" cy="50"/>
            </a:xfrm>
            <a:prstGeom prst="ellipse">
              <a:avLst/>
            </a:prstGeom>
            <a:solidFill>
              <a:schemeClr val="accent2"/>
            </a:solidFill>
            <a:ln w="9525">
              <a:noFill/>
              <a:round/>
              <a:headEnd/>
              <a:tailEnd/>
            </a:ln>
          </p:spPr>
          <p:txBody>
            <a:bodyPr anchor="ctr">
              <a:spAutoFit/>
            </a:bodyPr>
            <a:lstStyle/>
            <a:p>
              <a:endParaRPr lang="en-US"/>
            </a:p>
          </p:txBody>
        </p:sp>
        <p:sp>
          <p:nvSpPr>
            <p:cNvPr id="18471" name="Oval 45"/>
            <p:cNvSpPr>
              <a:spLocks noChangeArrowheads="1"/>
            </p:cNvSpPr>
            <p:nvPr/>
          </p:nvSpPr>
          <p:spPr bwMode="auto">
            <a:xfrm>
              <a:off x="1203" y="2768"/>
              <a:ext cx="50" cy="50"/>
            </a:xfrm>
            <a:prstGeom prst="ellipse">
              <a:avLst/>
            </a:prstGeom>
            <a:solidFill>
              <a:schemeClr val="accent2"/>
            </a:solidFill>
            <a:ln w="9525">
              <a:noFill/>
              <a:round/>
              <a:headEnd/>
              <a:tailEnd/>
            </a:ln>
          </p:spPr>
          <p:txBody>
            <a:bodyPr anchor="ctr">
              <a:spAutoFit/>
            </a:bodyPr>
            <a:lstStyle/>
            <a:p>
              <a:endParaRPr lang="en-US"/>
            </a:p>
          </p:txBody>
        </p:sp>
        <p:sp>
          <p:nvSpPr>
            <p:cNvPr id="18472" name="Oval 46"/>
            <p:cNvSpPr>
              <a:spLocks noChangeArrowheads="1"/>
            </p:cNvSpPr>
            <p:nvPr/>
          </p:nvSpPr>
          <p:spPr bwMode="auto">
            <a:xfrm>
              <a:off x="1267" y="2712"/>
              <a:ext cx="50" cy="50"/>
            </a:xfrm>
            <a:prstGeom prst="ellipse">
              <a:avLst/>
            </a:prstGeom>
            <a:solidFill>
              <a:schemeClr val="accent2"/>
            </a:solidFill>
            <a:ln w="9525">
              <a:noFill/>
              <a:round/>
              <a:headEnd/>
              <a:tailEnd/>
            </a:ln>
          </p:spPr>
          <p:txBody>
            <a:bodyPr anchor="ctr">
              <a:spAutoFit/>
            </a:bodyPr>
            <a:lstStyle/>
            <a:p>
              <a:endParaRPr lang="en-US"/>
            </a:p>
          </p:txBody>
        </p:sp>
        <p:sp>
          <p:nvSpPr>
            <p:cNvPr id="18473" name="Oval 47"/>
            <p:cNvSpPr>
              <a:spLocks noChangeArrowheads="1"/>
            </p:cNvSpPr>
            <p:nvPr/>
          </p:nvSpPr>
          <p:spPr bwMode="auto">
            <a:xfrm>
              <a:off x="1331" y="2716"/>
              <a:ext cx="50" cy="50"/>
            </a:xfrm>
            <a:prstGeom prst="ellipse">
              <a:avLst/>
            </a:prstGeom>
            <a:solidFill>
              <a:schemeClr val="accent2"/>
            </a:solidFill>
            <a:ln w="9525">
              <a:noFill/>
              <a:round/>
              <a:headEnd/>
              <a:tailEnd/>
            </a:ln>
          </p:spPr>
          <p:txBody>
            <a:bodyPr anchor="ctr">
              <a:spAutoFit/>
            </a:bodyPr>
            <a:lstStyle/>
            <a:p>
              <a:endParaRPr lang="en-US"/>
            </a:p>
          </p:txBody>
        </p:sp>
        <p:sp>
          <p:nvSpPr>
            <p:cNvPr id="18474" name="Oval 48"/>
            <p:cNvSpPr>
              <a:spLocks noChangeArrowheads="1"/>
            </p:cNvSpPr>
            <p:nvPr/>
          </p:nvSpPr>
          <p:spPr bwMode="auto">
            <a:xfrm>
              <a:off x="1311" y="2780"/>
              <a:ext cx="50" cy="50"/>
            </a:xfrm>
            <a:prstGeom prst="ellipse">
              <a:avLst/>
            </a:prstGeom>
            <a:solidFill>
              <a:schemeClr val="accent2"/>
            </a:solidFill>
            <a:ln w="9525">
              <a:noFill/>
              <a:round/>
              <a:headEnd/>
              <a:tailEnd/>
            </a:ln>
          </p:spPr>
          <p:txBody>
            <a:bodyPr anchor="ctr">
              <a:spAutoFit/>
            </a:bodyPr>
            <a:lstStyle/>
            <a:p>
              <a:endParaRPr lang="en-US"/>
            </a:p>
          </p:txBody>
        </p:sp>
        <p:sp>
          <p:nvSpPr>
            <p:cNvPr id="18475" name="Oval 49"/>
            <p:cNvSpPr>
              <a:spLocks noChangeArrowheads="1"/>
            </p:cNvSpPr>
            <p:nvPr/>
          </p:nvSpPr>
          <p:spPr bwMode="auto">
            <a:xfrm>
              <a:off x="1443" y="2760"/>
              <a:ext cx="50" cy="50"/>
            </a:xfrm>
            <a:prstGeom prst="ellipse">
              <a:avLst/>
            </a:prstGeom>
            <a:solidFill>
              <a:schemeClr val="accent2"/>
            </a:solidFill>
            <a:ln w="9525">
              <a:noFill/>
              <a:round/>
              <a:headEnd/>
              <a:tailEnd/>
            </a:ln>
          </p:spPr>
          <p:txBody>
            <a:bodyPr anchor="ctr">
              <a:spAutoFit/>
            </a:bodyPr>
            <a:lstStyle/>
            <a:p>
              <a:endParaRPr lang="en-US"/>
            </a:p>
          </p:txBody>
        </p:sp>
        <p:sp>
          <p:nvSpPr>
            <p:cNvPr id="18476" name="Oval 50"/>
            <p:cNvSpPr>
              <a:spLocks noChangeArrowheads="1"/>
            </p:cNvSpPr>
            <p:nvPr/>
          </p:nvSpPr>
          <p:spPr bwMode="auto">
            <a:xfrm>
              <a:off x="1519" y="2808"/>
              <a:ext cx="50" cy="50"/>
            </a:xfrm>
            <a:prstGeom prst="ellipse">
              <a:avLst/>
            </a:prstGeom>
            <a:solidFill>
              <a:schemeClr val="accent2"/>
            </a:solidFill>
            <a:ln w="9525">
              <a:noFill/>
              <a:round/>
              <a:headEnd/>
              <a:tailEnd/>
            </a:ln>
          </p:spPr>
          <p:txBody>
            <a:bodyPr anchor="ctr">
              <a:spAutoFit/>
            </a:bodyPr>
            <a:lstStyle/>
            <a:p>
              <a:endParaRPr lang="en-US"/>
            </a:p>
          </p:txBody>
        </p:sp>
        <p:sp>
          <p:nvSpPr>
            <p:cNvPr id="18477" name="Oval 51"/>
            <p:cNvSpPr>
              <a:spLocks noChangeArrowheads="1"/>
            </p:cNvSpPr>
            <p:nvPr/>
          </p:nvSpPr>
          <p:spPr bwMode="auto">
            <a:xfrm>
              <a:off x="1587" y="2780"/>
              <a:ext cx="50" cy="50"/>
            </a:xfrm>
            <a:prstGeom prst="ellipse">
              <a:avLst/>
            </a:prstGeom>
            <a:solidFill>
              <a:schemeClr val="accent2"/>
            </a:solidFill>
            <a:ln w="9525">
              <a:noFill/>
              <a:round/>
              <a:headEnd/>
              <a:tailEnd/>
            </a:ln>
          </p:spPr>
          <p:txBody>
            <a:bodyPr anchor="ctr">
              <a:spAutoFit/>
            </a:bodyPr>
            <a:lstStyle/>
            <a:p>
              <a:endParaRPr lang="en-US"/>
            </a:p>
          </p:txBody>
        </p:sp>
        <p:sp>
          <p:nvSpPr>
            <p:cNvPr id="18478" name="Oval 52"/>
            <p:cNvSpPr>
              <a:spLocks noChangeArrowheads="1"/>
            </p:cNvSpPr>
            <p:nvPr/>
          </p:nvSpPr>
          <p:spPr bwMode="auto">
            <a:xfrm>
              <a:off x="1403" y="2628"/>
              <a:ext cx="50" cy="50"/>
            </a:xfrm>
            <a:prstGeom prst="ellipse">
              <a:avLst/>
            </a:prstGeom>
            <a:solidFill>
              <a:schemeClr val="accent2"/>
            </a:solidFill>
            <a:ln w="9525">
              <a:noFill/>
              <a:round/>
              <a:headEnd/>
              <a:tailEnd/>
            </a:ln>
          </p:spPr>
          <p:txBody>
            <a:bodyPr anchor="ctr">
              <a:spAutoFit/>
            </a:bodyPr>
            <a:lstStyle/>
            <a:p>
              <a:endParaRPr lang="en-US"/>
            </a:p>
          </p:txBody>
        </p:sp>
        <p:sp>
          <p:nvSpPr>
            <p:cNvPr id="18479" name="Oval 53"/>
            <p:cNvSpPr>
              <a:spLocks noChangeArrowheads="1"/>
            </p:cNvSpPr>
            <p:nvPr/>
          </p:nvSpPr>
          <p:spPr bwMode="auto">
            <a:xfrm>
              <a:off x="1375" y="2656"/>
              <a:ext cx="50" cy="50"/>
            </a:xfrm>
            <a:prstGeom prst="ellipse">
              <a:avLst/>
            </a:prstGeom>
            <a:solidFill>
              <a:schemeClr val="accent2"/>
            </a:solidFill>
            <a:ln w="9525">
              <a:noFill/>
              <a:round/>
              <a:headEnd/>
              <a:tailEnd/>
            </a:ln>
          </p:spPr>
          <p:txBody>
            <a:bodyPr anchor="ctr">
              <a:spAutoFit/>
            </a:bodyPr>
            <a:lstStyle/>
            <a:p>
              <a:endParaRPr lang="en-US"/>
            </a:p>
          </p:txBody>
        </p:sp>
        <p:sp>
          <p:nvSpPr>
            <p:cNvPr id="18480" name="Oval 54"/>
            <p:cNvSpPr>
              <a:spLocks noChangeArrowheads="1"/>
            </p:cNvSpPr>
            <p:nvPr/>
          </p:nvSpPr>
          <p:spPr bwMode="auto">
            <a:xfrm>
              <a:off x="1475" y="2664"/>
              <a:ext cx="50" cy="50"/>
            </a:xfrm>
            <a:prstGeom prst="ellipse">
              <a:avLst/>
            </a:prstGeom>
            <a:solidFill>
              <a:schemeClr val="accent2"/>
            </a:solidFill>
            <a:ln w="9525">
              <a:noFill/>
              <a:round/>
              <a:headEnd/>
              <a:tailEnd/>
            </a:ln>
          </p:spPr>
          <p:txBody>
            <a:bodyPr anchor="ctr">
              <a:spAutoFit/>
            </a:bodyPr>
            <a:lstStyle/>
            <a:p>
              <a:endParaRPr lang="en-US"/>
            </a:p>
          </p:txBody>
        </p:sp>
        <p:sp>
          <p:nvSpPr>
            <p:cNvPr id="18481" name="Oval 55"/>
            <p:cNvSpPr>
              <a:spLocks noChangeArrowheads="1"/>
            </p:cNvSpPr>
            <p:nvPr/>
          </p:nvSpPr>
          <p:spPr bwMode="auto">
            <a:xfrm>
              <a:off x="1503" y="2644"/>
              <a:ext cx="50" cy="50"/>
            </a:xfrm>
            <a:prstGeom prst="ellipse">
              <a:avLst/>
            </a:prstGeom>
            <a:solidFill>
              <a:schemeClr val="accent2"/>
            </a:solidFill>
            <a:ln w="9525">
              <a:noFill/>
              <a:round/>
              <a:headEnd/>
              <a:tailEnd/>
            </a:ln>
          </p:spPr>
          <p:txBody>
            <a:bodyPr anchor="ctr">
              <a:spAutoFit/>
            </a:bodyPr>
            <a:lstStyle/>
            <a:p>
              <a:endParaRPr lang="en-US"/>
            </a:p>
          </p:txBody>
        </p:sp>
        <p:sp>
          <p:nvSpPr>
            <p:cNvPr id="18482" name="Oval 56"/>
            <p:cNvSpPr>
              <a:spLocks noChangeArrowheads="1"/>
            </p:cNvSpPr>
            <p:nvPr/>
          </p:nvSpPr>
          <p:spPr bwMode="auto">
            <a:xfrm>
              <a:off x="1527" y="2672"/>
              <a:ext cx="50" cy="50"/>
            </a:xfrm>
            <a:prstGeom prst="ellipse">
              <a:avLst/>
            </a:prstGeom>
            <a:solidFill>
              <a:schemeClr val="accent2"/>
            </a:solidFill>
            <a:ln w="9525">
              <a:noFill/>
              <a:round/>
              <a:headEnd/>
              <a:tailEnd/>
            </a:ln>
          </p:spPr>
          <p:txBody>
            <a:bodyPr anchor="ctr">
              <a:spAutoFit/>
            </a:bodyPr>
            <a:lstStyle/>
            <a:p>
              <a:endParaRPr lang="en-US"/>
            </a:p>
          </p:txBody>
        </p:sp>
        <p:sp>
          <p:nvSpPr>
            <p:cNvPr id="18483" name="Oval 57"/>
            <p:cNvSpPr>
              <a:spLocks noChangeArrowheads="1"/>
            </p:cNvSpPr>
            <p:nvPr/>
          </p:nvSpPr>
          <p:spPr bwMode="auto">
            <a:xfrm>
              <a:off x="1615" y="2624"/>
              <a:ext cx="50" cy="50"/>
            </a:xfrm>
            <a:prstGeom prst="ellipse">
              <a:avLst/>
            </a:prstGeom>
            <a:solidFill>
              <a:schemeClr val="accent2"/>
            </a:solidFill>
            <a:ln w="9525">
              <a:noFill/>
              <a:round/>
              <a:headEnd/>
              <a:tailEnd/>
            </a:ln>
          </p:spPr>
          <p:txBody>
            <a:bodyPr anchor="ctr">
              <a:spAutoFit/>
            </a:bodyPr>
            <a:lstStyle/>
            <a:p>
              <a:endParaRPr lang="en-US"/>
            </a:p>
          </p:txBody>
        </p:sp>
        <p:sp>
          <p:nvSpPr>
            <p:cNvPr id="18484" name="Oval 58"/>
            <p:cNvSpPr>
              <a:spLocks noChangeArrowheads="1"/>
            </p:cNvSpPr>
            <p:nvPr/>
          </p:nvSpPr>
          <p:spPr bwMode="auto">
            <a:xfrm>
              <a:off x="1631" y="2596"/>
              <a:ext cx="50" cy="50"/>
            </a:xfrm>
            <a:prstGeom prst="ellipse">
              <a:avLst/>
            </a:prstGeom>
            <a:solidFill>
              <a:schemeClr val="accent2"/>
            </a:solidFill>
            <a:ln w="9525">
              <a:noFill/>
              <a:round/>
              <a:headEnd/>
              <a:tailEnd/>
            </a:ln>
          </p:spPr>
          <p:txBody>
            <a:bodyPr anchor="ctr">
              <a:spAutoFit/>
            </a:bodyPr>
            <a:lstStyle/>
            <a:p>
              <a:endParaRPr lang="en-US"/>
            </a:p>
          </p:txBody>
        </p:sp>
        <p:sp>
          <p:nvSpPr>
            <p:cNvPr id="18485" name="Oval 59"/>
            <p:cNvSpPr>
              <a:spLocks noChangeArrowheads="1"/>
            </p:cNvSpPr>
            <p:nvPr/>
          </p:nvSpPr>
          <p:spPr bwMode="auto">
            <a:xfrm>
              <a:off x="1779" y="2676"/>
              <a:ext cx="50" cy="50"/>
            </a:xfrm>
            <a:prstGeom prst="ellipse">
              <a:avLst/>
            </a:prstGeom>
            <a:solidFill>
              <a:schemeClr val="accent2"/>
            </a:solidFill>
            <a:ln w="9525">
              <a:noFill/>
              <a:round/>
              <a:headEnd/>
              <a:tailEnd/>
            </a:ln>
          </p:spPr>
          <p:txBody>
            <a:bodyPr anchor="ctr">
              <a:spAutoFit/>
            </a:bodyPr>
            <a:lstStyle/>
            <a:p>
              <a:endParaRPr lang="en-US"/>
            </a:p>
          </p:txBody>
        </p:sp>
        <p:sp>
          <p:nvSpPr>
            <p:cNvPr id="18486" name="Oval 60"/>
            <p:cNvSpPr>
              <a:spLocks noChangeArrowheads="1"/>
            </p:cNvSpPr>
            <p:nvPr/>
          </p:nvSpPr>
          <p:spPr bwMode="auto">
            <a:xfrm>
              <a:off x="1739" y="2612"/>
              <a:ext cx="50" cy="50"/>
            </a:xfrm>
            <a:prstGeom prst="ellipse">
              <a:avLst/>
            </a:prstGeom>
            <a:solidFill>
              <a:schemeClr val="accent2"/>
            </a:solidFill>
            <a:ln w="9525">
              <a:noFill/>
              <a:round/>
              <a:headEnd/>
              <a:tailEnd/>
            </a:ln>
          </p:spPr>
          <p:txBody>
            <a:bodyPr anchor="ctr">
              <a:spAutoFit/>
            </a:bodyPr>
            <a:lstStyle/>
            <a:p>
              <a:endParaRPr lang="en-US"/>
            </a:p>
          </p:txBody>
        </p:sp>
        <p:sp>
          <p:nvSpPr>
            <p:cNvPr id="18487" name="Oval 61"/>
            <p:cNvSpPr>
              <a:spLocks noChangeArrowheads="1"/>
            </p:cNvSpPr>
            <p:nvPr/>
          </p:nvSpPr>
          <p:spPr bwMode="auto">
            <a:xfrm>
              <a:off x="1647" y="2668"/>
              <a:ext cx="50" cy="50"/>
            </a:xfrm>
            <a:prstGeom prst="ellipse">
              <a:avLst/>
            </a:prstGeom>
            <a:solidFill>
              <a:schemeClr val="accent2"/>
            </a:solidFill>
            <a:ln w="9525">
              <a:noFill/>
              <a:round/>
              <a:headEnd/>
              <a:tailEnd/>
            </a:ln>
          </p:spPr>
          <p:txBody>
            <a:bodyPr anchor="ctr">
              <a:spAutoFit/>
            </a:bodyPr>
            <a:lstStyle/>
            <a:p>
              <a:endParaRPr lang="en-US"/>
            </a:p>
          </p:txBody>
        </p:sp>
        <p:sp>
          <p:nvSpPr>
            <p:cNvPr id="18488" name="Oval 62"/>
            <p:cNvSpPr>
              <a:spLocks noChangeArrowheads="1"/>
            </p:cNvSpPr>
            <p:nvPr/>
          </p:nvSpPr>
          <p:spPr bwMode="auto">
            <a:xfrm>
              <a:off x="1527" y="2732"/>
              <a:ext cx="50" cy="50"/>
            </a:xfrm>
            <a:prstGeom prst="ellipse">
              <a:avLst/>
            </a:prstGeom>
            <a:solidFill>
              <a:schemeClr val="accent2"/>
            </a:solidFill>
            <a:ln w="9525">
              <a:noFill/>
              <a:round/>
              <a:headEnd/>
              <a:tailEnd/>
            </a:ln>
          </p:spPr>
          <p:txBody>
            <a:bodyPr anchor="ctr">
              <a:spAutoFit/>
            </a:bodyPr>
            <a:lstStyle/>
            <a:p>
              <a:endParaRPr lang="en-US"/>
            </a:p>
          </p:txBody>
        </p:sp>
        <p:sp>
          <p:nvSpPr>
            <p:cNvPr id="18489" name="Oval 63"/>
            <p:cNvSpPr>
              <a:spLocks noChangeArrowheads="1"/>
            </p:cNvSpPr>
            <p:nvPr/>
          </p:nvSpPr>
          <p:spPr bwMode="auto">
            <a:xfrm>
              <a:off x="1291" y="2916"/>
              <a:ext cx="50" cy="50"/>
            </a:xfrm>
            <a:prstGeom prst="ellipse">
              <a:avLst/>
            </a:prstGeom>
            <a:solidFill>
              <a:schemeClr val="accent2"/>
            </a:solidFill>
            <a:ln w="9525">
              <a:noFill/>
              <a:round/>
              <a:headEnd/>
              <a:tailEnd/>
            </a:ln>
          </p:spPr>
          <p:txBody>
            <a:bodyPr anchor="ctr">
              <a:spAutoFit/>
            </a:bodyPr>
            <a:lstStyle/>
            <a:p>
              <a:endParaRPr lang="en-US"/>
            </a:p>
          </p:txBody>
        </p:sp>
        <p:sp>
          <p:nvSpPr>
            <p:cNvPr id="18490" name="Oval 64"/>
            <p:cNvSpPr>
              <a:spLocks noChangeArrowheads="1"/>
            </p:cNvSpPr>
            <p:nvPr/>
          </p:nvSpPr>
          <p:spPr bwMode="auto">
            <a:xfrm>
              <a:off x="1139" y="2960"/>
              <a:ext cx="50" cy="50"/>
            </a:xfrm>
            <a:prstGeom prst="ellipse">
              <a:avLst/>
            </a:prstGeom>
            <a:solidFill>
              <a:schemeClr val="accent2"/>
            </a:solidFill>
            <a:ln w="9525">
              <a:noFill/>
              <a:round/>
              <a:headEnd/>
              <a:tailEnd/>
            </a:ln>
          </p:spPr>
          <p:txBody>
            <a:bodyPr anchor="ctr">
              <a:spAutoFit/>
            </a:bodyPr>
            <a:lstStyle/>
            <a:p>
              <a:endParaRPr lang="en-US"/>
            </a:p>
          </p:txBody>
        </p:sp>
        <p:sp>
          <p:nvSpPr>
            <p:cNvPr id="18491" name="Oval 65"/>
            <p:cNvSpPr>
              <a:spLocks noChangeArrowheads="1"/>
            </p:cNvSpPr>
            <p:nvPr/>
          </p:nvSpPr>
          <p:spPr bwMode="auto">
            <a:xfrm>
              <a:off x="1367" y="2848"/>
              <a:ext cx="50" cy="50"/>
            </a:xfrm>
            <a:prstGeom prst="ellipse">
              <a:avLst/>
            </a:prstGeom>
            <a:solidFill>
              <a:schemeClr val="accent2"/>
            </a:solidFill>
            <a:ln w="9525">
              <a:noFill/>
              <a:round/>
              <a:headEnd/>
              <a:tailEnd/>
            </a:ln>
          </p:spPr>
          <p:txBody>
            <a:bodyPr anchor="ctr">
              <a:spAutoFit/>
            </a:bodyPr>
            <a:lstStyle/>
            <a:p>
              <a:endParaRPr lang="en-US"/>
            </a:p>
          </p:txBody>
        </p:sp>
        <p:sp>
          <p:nvSpPr>
            <p:cNvPr id="18492" name="Oval 66"/>
            <p:cNvSpPr>
              <a:spLocks noChangeArrowheads="1"/>
            </p:cNvSpPr>
            <p:nvPr/>
          </p:nvSpPr>
          <p:spPr bwMode="auto">
            <a:xfrm>
              <a:off x="1695" y="2596"/>
              <a:ext cx="50" cy="50"/>
            </a:xfrm>
            <a:prstGeom prst="ellipse">
              <a:avLst/>
            </a:prstGeom>
            <a:solidFill>
              <a:schemeClr val="accent2"/>
            </a:solidFill>
            <a:ln w="9525">
              <a:noFill/>
              <a:round/>
              <a:headEnd/>
              <a:tailEnd/>
            </a:ln>
          </p:spPr>
          <p:txBody>
            <a:bodyPr anchor="ctr">
              <a:spAutoFit/>
            </a:bodyPr>
            <a:lstStyle/>
            <a:p>
              <a:endParaRPr lang="en-US"/>
            </a:p>
          </p:txBody>
        </p:sp>
        <p:sp>
          <p:nvSpPr>
            <p:cNvPr id="18493" name="Oval 67"/>
            <p:cNvSpPr>
              <a:spLocks noChangeArrowheads="1"/>
            </p:cNvSpPr>
            <p:nvPr/>
          </p:nvSpPr>
          <p:spPr bwMode="auto">
            <a:xfrm>
              <a:off x="1771" y="3584"/>
              <a:ext cx="50" cy="50"/>
            </a:xfrm>
            <a:prstGeom prst="ellipse">
              <a:avLst/>
            </a:prstGeom>
            <a:solidFill>
              <a:schemeClr val="accent2"/>
            </a:solidFill>
            <a:ln w="9525">
              <a:noFill/>
              <a:round/>
              <a:headEnd/>
              <a:tailEnd/>
            </a:ln>
          </p:spPr>
          <p:txBody>
            <a:bodyPr anchor="ctr">
              <a:spAutoFit/>
            </a:bodyPr>
            <a:lstStyle/>
            <a:p>
              <a:endParaRPr lang="en-US"/>
            </a:p>
          </p:txBody>
        </p:sp>
        <p:sp>
          <p:nvSpPr>
            <p:cNvPr id="18494" name="Oval 68"/>
            <p:cNvSpPr>
              <a:spLocks noChangeArrowheads="1"/>
            </p:cNvSpPr>
            <p:nvPr/>
          </p:nvSpPr>
          <p:spPr bwMode="auto">
            <a:xfrm>
              <a:off x="1651" y="3604"/>
              <a:ext cx="50" cy="50"/>
            </a:xfrm>
            <a:prstGeom prst="ellipse">
              <a:avLst/>
            </a:prstGeom>
            <a:solidFill>
              <a:schemeClr val="accent2"/>
            </a:solidFill>
            <a:ln w="9525">
              <a:noFill/>
              <a:round/>
              <a:headEnd/>
              <a:tailEnd/>
            </a:ln>
          </p:spPr>
          <p:txBody>
            <a:bodyPr anchor="ctr">
              <a:spAutoFit/>
            </a:bodyPr>
            <a:lstStyle/>
            <a:p>
              <a:endParaRPr lang="en-US"/>
            </a:p>
          </p:txBody>
        </p:sp>
        <p:sp>
          <p:nvSpPr>
            <p:cNvPr id="18495" name="Oval 69"/>
            <p:cNvSpPr>
              <a:spLocks noChangeArrowheads="1"/>
            </p:cNvSpPr>
            <p:nvPr/>
          </p:nvSpPr>
          <p:spPr bwMode="auto">
            <a:xfrm>
              <a:off x="1847" y="3060"/>
              <a:ext cx="50" cy="50"/>
            </a:xfrm>
            <a:prstGeom prst="ellipse">
              <a:avLst/>
            </a:prstGeom>
            <a:solidFill>
              <a:schemeClr val="accent2"/>
            </a:solidFill>
            <a:ln w="9525">
              <a:noFill/>
              <a:round/>
              <a:headEnd/>
              <a:tailEnd/>
            </a:ln>
          </p:spPr>
          <p:txBody>
            <a:bodyPr anchor="ctr">
              <a:spAutoFit/>
            </a:bodyPr>
            <a:lstStyle/>
            <a:p>
              <a:endParaRPr lang="en-US"/>
            </a:p>
          </p:txBody>
        </p:sp>
        <p:sp>
          <p:nvSpPr>
            <p:cNvPr id="18496" name="Oval 70"/>
            <p:cNvSpPr>
              <a:spLocks noChangeArrowheads="1"/>
            </p:cNvSpPr>
            <p:nvPr/>
          </p:nvSpPr>
          <p:spPr bwMode="auto">
            <a:xfrm>
              <a:off x="1891" y="3076"/>
              <a:ext cx="50" cy="50"/>
            </a:xfrm>
            <a:prstGeom prst="ellipse">
              <a:avLst/>
            </a:prstGeom>
            <a:solidFill>
              <a:schemeClr val="accent2"/>
            </a:solidFill>
            <a:ln w="9525">
              <a:noFill/>
              <a:round/>
              <a:headEnd/>
              <a:tailEnd/>
            </a:ln>
          </p:spPr>
          <p:txBody>
            <a:bodyPr anchor="ctr">
              <a:spAutoFit/>
            </a:bodyPr>
            <a:lstStyle/>
            <a:p>
              <a:endParaRPr lang="en-US"/>
            </a:p>
          </p:txBody>
        </p:sp>
        <p:sp>
          <p:nvSpPr>
            <p:cNvPr id="18497" name="Oval 71"/>
            <p:cNvSpPr>
              <a:spLocks noChangeArrowheads="1"/>
            </p:cNvSpPr>
            <p:nvPr/>
          </p:nvSpPr>
          <p:spPr bwMode="auto">
            <a:xfrm>
              <a:off x="1503" y="3392"/>
              <a:ext cx="50" cy="50"/>
            </a:xfrm>
            <a:prstGeom prst="ellipse">
              <a:avLst/>
            </a:prstGeom>
            <a:solidFill>
              <a:schemeClr val="accent2"/>
            </a:solidFill>
            <a:ln w="9525">
              <a:noFill/>
              <a:round/>
              <a:headEnd/>
              <a:tailEnd/>
            </a:ln>
          </p:spPr>
          <p:txBody>
            <a:bodyPr anchor="ctr">
              <a:spAutoFit/>
            </a:bodyPr>
            <a:lstStyle/>
            <a:p>
              <a:endParaRPr lang="en-US"/>
            </a:p>
          </p:txBody>
        </p:sp>
        <p:sp>
          <p:nvSpPr>
            <p:cNvPr id="18498" name="Oval 72"/>
            <p:cNvSpPr>
              <a:spLocks noChangeArrowheads="1"/>
            </p:cNvSpPr>
            <p:nvPr/>
          </p:nvSpPr>
          <p:spPr bwMode="auto">
            <a:xfrm>
              <a:off x="1519" y="3284"/>
              <a:ext cx="50" cy="50"/>
            </a:xfrm>
            <a:prstGeom prst="ellipse">
              <a:avLst/>
            </a:prstGeom>
            <a:solidFill>
              <a:schemeClr val="accent2"/>
            </a:solidFill>
            <a:ln w="9525">
              <a:noFill/>
              <a:round/>
              <a:headEnd/>
              <a:tailEnd/>
            </a:ln>
          </p:spPr>
          <p:txBody>
            <a:bodyPr anchor="ctr">
              <a:spAutoFit/>
            </a:bodyPr>
            <a:lstStyle/>
            <a:p>
              <a:endParaRPr lang="en-US"/>
            </a:p>
          </p:txBody>
        </p:sp>
      </p:grpSp>
      <p:sp>
        <p:nvSpPr>
          <p:cNvPr id="18440" name="Rectangle 73"/>
          <p:cNvSpPr>
            <a:spLocks noChangeArrowheads="1"/>
          </p:cNvSpPr>
          <p:nvPr/>
        </p:nvSpPr>
        <p:spPr bwMode="auto">
          <a:xfrm>
            <a:off x="4470400" y="1320800"/>
            <a:ext cx="254000" cy="4991100"/>
          </a:xfrm>
          <a:prstGeom prst="rect">
            <a:avLst/>
          </a:prstGeom>
          <a:solidFill>
            <a:schemeClr val="bg1"/>
          </a:solidFill>
          <a:ln w="28575">
            <a:solidFill>
              <a:schemeClr val="bg2"/>
            </a:solidFill>
            <a:miter lim="800000"/>
            <a:headEnd/>
            <a:tailEnd/>
          </a:ln>
        </p:spPr>
        <p:txBody>
          <a:bodyPr anchor="ctr">
            <a:spAutoFit/>
          </a:bodyPr>
          <a:lstStyle/>
          <a:p>
            <a:endParaRPr lang="en-US"/>
          </a:p>
        </p:txBody>
      </p:sp>
      <p:sp>
        <p:nvSpPr>
          <p:cNvPr id="18441" name="Rectangle 74"/>
          <p:cNvSpPr>
            <a:spLocks noChangeArrowheads="1"/>
          </p:cNvSpPr>
          <p:nvPr/>
        </p:nvSpPr>
        <p:spPr bwMode="auto">
          <a:xfrm>
            <a:off x="457200" y="3670300"/>
            <a:ext cx="8204200" cy="279400"/>
          </a:xfrm>
          <a:prstGeom prst="rect">
            <a:avLst/>
          </a:prstGeom>
          <a:solidFill>
            <a:schemeClr val="bg1"/>
          </a:solidFill>
          <a:ln w="28575">
            <a:solidFill>
              <a:schemeClr val="bg2"/>
            </a:solidFill>
            <a:miter lim="800000"/>
            <a:headEnd/>
            <a:tailEnd/>
          </a:ln>
        </p:spPr>
        <p:txBody>
          <a:bodyPr anchor="ctr">
            <a:spAutoFit/>
          </a:bodyPr>
          <a:lstStyle/>
          <a:p>
            <a:endParaRPr lang="en-US"/>
          </a:p>
        </p:txBody>
      </p:sp>
    </p:spTree>
    <p:extLst>
      <p:ext uri="{BB962C8B-B14F-4D97-AF65-F5344CB8AC3E}">
        <p14:creationId xmlns:p14="http://schemas.microsoft.com/office/powerpoint/2010/main" val="1393068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1" y="1447800"/>
            <a:ext cx="7721950" cy="5414720"/>
          </a:xfrm>
          <a:prstGeom prst="rect">
            <a:avLst/>
          </a:prstGeom>
        </p:spPr>
      </p:pic>
      <p:sp>
        <p:nvSpPr>
          <p:cNvPr id="4" name="TextBox 3"/>
          <p:cNvSpPr txBox="1"/>
          <p:nvPr/>
        </p:nvSpPr>
        <p:spPr>
          <a:xfrm>
            <a:off x="2819400" y="685800"/>
            <a:ext cx="2382383" cy="707886"/>
          </a:xfrm>
          <a:prstGeom prst="rect">
            <a:avLst/>
          </a:prstGeom>
          <a:noFill/>
        </p:spPr>
        <p:txBody>
          <a:bodyPr wrap="none" rtlCol="0">
            <a:spAutoFit/>
          </a:bodyPr>
          <a:lstStyle/>
          <a:p>
            <a:r>
              <a:rPr lang="en-US" sz="4000" dirty="0" smtClean="0"/>
              <a:t>3D objects</a:t>
            </a:r>
            <a:endParaRPr lang="en-US" sz="4000" dirty="0"/>
          </a:p>
        </p:txBody>
      </p:sp>
    </p:spTree>
    <p:extLst>
      <p:ext uri="{BB962C8B-B14F-4D97-AF65-F5344CB8AC3E}">
        <p14:creationId xmlns:p14="http://schemas.microsoft.com/office/powerpoint/2010/main" val="2746955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Alignment becomes an instance of the general structure from motion problem</a:t>
            </a:r>
            <a:endParaRPr lang="en-US" sz="3600" b="1" dirty="0"/>
          </a:p>
        </p:txBody>
      </p:sp>
      <p:sp>
        <p:nvSpPr>
          <p:cNvPr id="3" name="Content Placeholder 2"/>
          <p:cNvSpPr>
            <a:spLocks noGrp="1"/>
          </p:cNvSpPr>
          <p:nvPr>
            <p:ph idx="1"/>
          </p:nvPr>
        </p:nvSpPr>
        <p:spPr/>
        <p:txBody>
          <a:bodyPr/>
          <a:lstStyle/>
          <a:p>
            <a:endParaRPr lang="en-US" dirty="0" smtClean="0"/>
          </a:p>
          <a:p>
            <a:r>
              <a:rPr lang="en-US" sz="2800" dirty="0" smtClean="0"/>
              <a:t>Can I match features in the two views such the transformation between the two views is rigid?</a:t>
            </a:r>
            <a:endParaRPr lang="en-US" sz="2800" dirty="0"/>
          </a:p>
        </p:txBody>
      </p:sp>
      <p:grpSp>
        <p:nvGrpSpPr>
          <p:cNvPr id="4" name="Group 21"/>
          <p:cNvGrpSpPr>
            <a:grpSpLocks/>
          </p:cNvGrpSpPr>
          <p:nvPr/>
        </p:nvGrpSpPr>
        <p:grpSpPr bwMode="auto">
          <a:xfrm>
            <a:off x="2235419" y="3705342"/>
            <a:ext cx="4375150" cy="1981200"/>
            <a:chOff x="192" y="2880"/>
            <a:chExt cx="2756" cy="1248"/>
          </a:xfrm>
        </p:grpSpPr>
        <p:grpSp>
          <p:nvGrpSpPr>
            <p:cNvPr id="5" name="Group 22"/>
            <p:cNvGrpSpPr>
              <a:grpSpLocks/>
            </p:cNvGrpSpPr>
            <p:nvPr/>
          </p:nvGrpSpPr>
          <p:grpSpPr bwMode="auto">
            <a:xfrm>
              <a:off x="192" y="2906"/>
              <a:ext cx="2756" cy="1222"/>
              <a:chOff x="1276" y="2666"/>
              <a:chExt cx="3284" cy="1462"/>
            </a:xfrm>
          </p:grpSpPr>
          <p:sp>
            <p:nvSpPr>
              <p:cNvPr id="10" name="Line 23"/>
              <p:cNvSpPr>
                <a:spLocks noChangeShapeType="1"/>
              </p:cNvSpPr>
              <p:nvPr/>
            </p:nvSpPr>
            <p:spPr bwMode="auto">
              <a:xfrm flipV="1">
                <a:off x="2860" y="3434"/>
                <a:ext cx="576" cy="0"/>
              </a:xfrm>
              <a:prstGeom prst="line">
                <a:avLst/>
              </a:prstGeom>
              <a:noFill/>
              <a:ln w="38100">
                <a:solidFill>
                  <a:schemeClr val="tx1"/>
                </a:solidFill>
                <a:round/>
                <a:headEnd/>
                <a:tailEnd type="triangle" w="med" len="med"/>
              </a:ln>
            </p:spPr>
            <p:txBody>
              <a:bodyPr/>
              <a:lstStyle/>
              <a:p>
                <a:endParaRPr lang="en-US"/>
              </a:p>
            </p:txBody>
          </p:sp>
          <p:sp>
            <p:nvSpPr>
              <p:cNvPr id="11" name="AutoShape 24">
                <a:hlinkClick r:id="" action="ppaction://hlinkshowjump?jump=firstslide" highlightClick="1"/>
              </p:cNvPr>
              <p:cNvSpPr>
                <a:spLocks noChangeArrowheads="1"/>
              </p:cNvSpPr>
              <p:nvPr/>
            </p:nvSpPr>
            <p:spPr bwMode="auto">
              <a:xfrm>
                <a:off x="1276" y="2666"/>
                <a:ext cx="1412" cy="1462"/>
              </a:xfrm>
              <a:prstGeom prst="actionButtonHome">
                <a:avLst/>
              </a:prstGeom>
              <a:solidFill>
                <a:schemeClr val="bg2">
                  <a:alpha val="25098"/>
                </a:schemeClr>
              </a:solidFill>
              <a:ln w="9525">
                <a:noFill/>
                <a:miter lim="800000"/>
                <a:headEnd/>
                <a:tailEnd/>
              </a:ln>
            </p:spPr>
            <p:txBody>
              <a:bodyPr wrap="none" anchor="ctr"/>
              <a:lstStyle/>
              <a:p>
                <a:endParaRPr lang="en-US"/>
              </a:p>
            </p:txBody>
          </p:sp>
          <p:sp>
            <p:nvSpPr>
              <p:cNvPr id="12" name="Oval 25"/>
              <p:cNvSpPr>
                <a:spLocks noChangeAspect="1" noChangeArrowheads="1"/>
              </p:cNvSpPr>
              <p:nvPr/>
            </p:nvSpPr>
            <p:spPr bwMode="auto">
              <a:xfrm>
                <a:off x="1941" y="2831"/>
                <a:ext cx="75" cy="75"/>
              </a:xfrm>
              <a:prstGeom prst="ellipse">
                <a:avLst/>
              </a:prstGeom>
              <a:solidFill>
                <a:srgbClr val="FF0000"/>
              </a:solidFill>
              <a:ln w="9525">
                <a:solidFill>
                  <a:schemeClr val="tx1"/>
                </a:solidFill>
                <a:round/>
                <a:headEnd/>
                <a:tailEnd/>
              </a:ln>
            </p:spPr>
            <p:txBody>
              <a:bodyPr wrap="none" anchor="ctr"/>
              <a:lstStyle/>
              <a:p>
                <a:endParaRPr lang="en-US"/>
              </a:p>
            </p:txBody>
          </p:sp>
          <p:sp>
            <p:nvSpPr>
              <p:cNvPr id="13" name="Oval 26"/>
              <p:cNvSpPr>
                <a:spLocks noChangeAspect="1" noChangeArrowheads="1"/>
              </p:cNvSpPr>
              <p:nvPr/>
            </p:nvSpPr>
            <p:spPr bwMode="auto">
              <a:xfrm>
                <a:off x="2325" y="3866"/>
                <a:ext cx="75" cy="75"/>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14" name="Oval 27"/>
              <p:cNvSpPr>
                <a:spLocks noChangeAspect="1" noChangeArrowheads="1"/>
              </p:cNvSpPr>
              <p:nvPr/>
            </p:nvSpPr>
            <p:spPr bwMode="auto">
              <a:xfrm>
                <a:off x="1872" y="3621"/>
                <a:ext cx="75" cy="75"/>
              </a:xfrm>
              <a:prstGeom prst="ellipse">
                <a:avLst/>
              </a:prstGeom>
              <a:solidFill>
                <a:srgbClr val="00FF00"/>
              </a:solidFill>
              <a:ln w="9525">
                <a:solidFill>
                  <a:schemeClr val="tx1"/>
                </a:solidFill>
                <a:round/>
                <a:headEnd/>
                <a:tailEnd/>
              </a:ln>
            </p:spPr>
            <p:txBody>
              <a:bodyPr wrap="none" anchor="ctr"/>
              <a:lstStyle/>
              <a:p>
                <a:endParaRPr lang="en-US"/>
              </a:p>
            </p:txBody>
          </p:sp>
          <p:sp>
            <p:nvSpPr>
              <p:cNvPr id="15" name="Oval 28"/>
              <p:cNvSpPr>
                <a:spLocks noChangeAspect="1" noChangeArrowheads="1"/>
              </p:cNvSpPr>
              <p:nvPr/>
            </p:nvSpPr>
            <p:spPr bwMode="auto">
              <a:xfrm>
                <a:off x="1413" y="3360"/>
                <a:ext cx="75" cy="75"/>
              </a:xfrm>
              <a:prstGeom prst="ellipse">
                <a:avLst/>
              </a:prstGeom>
              <a:solidFill>
                <a:srgbClr val="FF00FF"/>
              </a:solidFill>
              <a:ln w="9525">
                <a:solidFill>
                  <a:schemeClr val="tx1"/>
                </a:solidFill>
                <a:round/>
                <a:headEnd/>
                <a:tailEnd/>
              </a:ln>
            </p:spPr>
            <p:txBody>
              <a:bodyPr wrap="none" anchor="ctr"/>
              <a:lstStyle/>
              <a:p>
                <a:endParaRPr lang="en-US"/>
              </a:p>
            </p:txBody>
          </p:sp>
          <p:sp>
            <p:nvSpPr>
              <p:cNvPr id="16" name="Oval 29"/>
              <p:cNvSpPr>
                <a:spLocks noChangeAspect="1" noChangeArrowheads="1"/>
              </p:cNvSpPr>
              <p:nvPr/>
            </p:nvSpPr>
            <p:spPr bwMode="auto">
              <a:xfrm>
                <a:off x="2256" y="3168"/>
                <a:ext cx="75" cy="75"/>
              </a:xfrm>
              <a:prstGeom prst="ellipse">
                <a:avLst/>
              </a:prstGeom>
              <a:solidFill>
                <a:srgbClr val="FFFF00"/>
              </a:solidFill>
              <a:ln w="9525">
                <a:solidFill>
                  <a:schemeClr val="tx1"/>
                </a:solidFill>
                <a:round/>
                <a:headEnd/>
                <a:tailEnd/>
              </a:ln>
            </p:spPr>
            <p:txBody>
              <a:bodyPr wrap="none" anchor="ctr"/>
              <a:lstStyle/>
              <a:p>
                <a:endParaRPr lang="en-US"/>
              </a:p>
            </p:txBody>
          </p:sp>
          <p:sp>
            <p:nvSpPr>
              <p:cNvPr id="17" name="AutoShape 30">
                <a:hlinkClick r:id="" action="ppaction://hlinkshowjump?jump=firstslide" highlightClick="1"/>
              </p:cNvPr>
              <p:cNvSpPr>
                <a:spLocks noChangeArrowheads="1"/>
              </p:cNvSpPr>
              <p:nvPr/>
            </p:nvSpPr>
            <p:spPr bwMode="auto">
              <a:xfrm rot="1247942">
                <a:off x="3628" y="2954"/>
                <a:ext cx="932" cy="1126"/>
              </a:xfrm>
              <a:prstGeom prst="actionButtonHome">
                <a:avLst/>
              </a:prstGeom>
              <a:solidFill>
                <a:schemeClr val="bg2">
                  <a:alpha val="25098"/>
                </a:schemeClr>
              </a:solidFill>
              <a:ln w="9525">
                <a:noFill/>
                <a:miter lim="800000"/>
                <a:headEnd/>
                <a:tailEnd/>
              </a:ln>
            </p:spPr>
            <p:txBody>
              <a:bodyPr wrap="none" anchor="ctr"/>
              <a:lstStyle/>
              <a:p>
                <a:endParaRPr lang="en-US"/>
              </a:p>
            </p:txBody>
          </p:sp>
          <p:sp>
            <p:nvSpPr>
              <p:cNvPr id="18" name="Oval 31"/>
              <p:cNvSpPr>
                <a:spLocks noChangeAspect="1" noChangeArrowheads="1"/>
              </p:cNvSpPr>
              <p:nvPr/>
            </p:nvSpPr>
            <p:spPr bwMode="auto">
              <a:xfrm>
                <a:off x="4176" y="3168"/>
                <a:ext cx="75" cy="75"/>
              </a:xfrm>
              <a:prstGeom prst="ellipse">
                <a:avLst/>
              </a:prstGeom>
              <a:solidFill>
                <a:srgbClr val="FF0000"/>
              </a:solidFill>
              <a:ln w="9525">
                <a:solidFill>
                  <a:schemeClr val="tx1"/>
                </a:solidFill>
                <a:round/>
                <a:headEnd/>
                <a:tailEnd/>
              </a:ln>
            </p:spPr>
            <p:txBody>
              <a:bodyPr wrap="none" anchor="ctr"/>
              <a:lstStyle/>
              <a:p>
                <a:endParaRPr lang="en-US"/>
              </a:p>
            </p:txBody>
          </p:sp>
          <p:sp>
            <p:nvSpPr>
              <p:cNvPr id="19" name="Oval 32"/>
              <p:cNvSpPr>
                <a:spLocks noChangeAspect="1" noChangeArrowheads="1"/>
              </p:cNvSpPr>
              <p:nvPr/>
            </p:nvSpPr>
            <p:spPr bwMode="auto">
              <a:xfrm>
                <a:off x="4176" y="3887"/>
                <a:ext cx="75" cy="75"/>
              </a:xfrm>
              <a:prstGeom prst="ellipse">
                <a:avLst/>
              </a:prstGeom>
              <a:solidFill>
                <a:schemeClr val="folHlink"/>
              </a:solidFill>
              <a:ln w="9525">
                <a:solidFill>
                  <a:schemeClr val="tx1"/>
                </a:solidFill>
                <a:round/>
                <a:headEnd/>
                <a:tailEnd/>
              </a:ln>
            </p:spPr>
            <p:txBody>
              <a:bodyPr wrap="none" anchor="ctr"/>
              <a:lstStyle/>
              <a:p>
                <a:endParaRPr lang="en-US"/>
              </a:p>
            </p:txBody>
          </p:sp>
          <p:sp>
            <p:nvSpPr>
              <p:cNvPr id="20" name="Oval 33"/>
              <p:cNvSpPr>
                <a:spLocks noChangeAspect="1" noChangeArrowheads="1"/>
              </p:cNvSpPr>
              <p:nvPr/>
            </p:nvSpPr>
            <p:spPr bwMode="auto">
              <a:xfrm>
                <a:off x="3936" y="3621"/>
                <a:ext cx="75" cy="75"/>
              </a:xfrm>
              <a:prstGeom prst="ellipse">
                <a:avLst/>
              </a:prstGeom>
              <a:solidFill>
                <a:srgbClr val="00FF00"/>
              </a:solidFill>
              <a:ln w="9525">
                <a:solidFill>
                  <a:schemeClr val="tx1"/>
                </a:solidFill>
                <a:round/>
                <a:headEnd/>
                <a:tailEnd/>
              </a:ln>
            </p:spPr>
            <p:txBody>
              <a:bodyPr wrap="none" anchor="ctr"/>
              <a:lstStyle/>
              <a:p>
                <a:endParaRPr lang="en-US"/>
              </a:p>
            </p:txBody>
          </p:sp>
          <p:sp>
            <p:nvSpPr>
              <p:cNvPr id="21" name="Oval 34"/>
              <p:cNvSpPr>
                <a:spLocks noChangeAspect="1" noChangeArrowheads="1"/>
              </p:cNvSpPr>
              <p:nvPr/>
            </p:nvSpPr>
            <p:spPr bwMode="auto">
              <a:xfrm>
                <a:off x="3744" y="3360"/>
                <a:ext cx="75" cy="75"/>
              </a:xfrm>
              <a:prstGeom prst="ellipse">
                <a:avLst/>
              </a:prstGeom>
              <a:solidFill>
                <a:srgbClr val="FF00FF"/>
              </a:solidFill>
              <a:ln w="9525">
                <a:solidFill>
                  <a:schemeClr val="tx1"/>
                </a:solidFill>
                <a:round/>
                <a:headEnd/>
                <a:tailEnd/>
              </a:ln>
            </p:spPr>
            <p:txBody>
              <a:bodyPr wrap="none" anchor="ctr"/>
              <a:lstStyle/>
              <a:p>
                <a:endParaRPr lang="en-US"/>
              </a:p>
            </p:txBody>
          </p:sp>
          <p:sp>
            <p:nvSpPr>
              <p:cNvPr id="22" name="Oval 35"/>
              <p:cNvSpPr>
                <a:spLocks noChangeAspect="1" noChangeArrowheads="1"/>
              </p:cNvSpPr>
              <p:nvPr/>
            </p:nvSpPr>
            <p:spPr bwMode="auto">
              <a:xfrm>
                <a:off x="4293" y="3408"/>
                <a:ext cx="75" cy="75"/>
              </a:xfrm>
              <a:prstGeom prst="ellipse">
                <a:avLst/>
              </a:prstGeom>
              <a:solidFill>
                <a:srgbClr val="FFFF00"/>
              </a:solidFill>
              <a:ln w="9525">
                <a:solidFill>
                  <a:schemeClr val="tx1"/>
                </a:solidFill>
                <a:round/>
                <a:headEnd/>
                <a:tailEnd/>
              </a:ln>
            </p:spPr>
            <p:txBody>
              <a:bodyPr wrap="none" anchor="ctr"/>
              <a:lstStyle/>
              <a:p>
                <a:endParaRPr lang="en-US"/>
              </a:p>
            </p:txBody>
          </p:sp>
        </p:grpSp>
        <p:sp>
          <p:nvSpPr>
            <p:cNvPr id="6" name="Text Box 36"/>
            <p:cNvSpPr txBox="1">
              <a:spLocks noChangeArrowheads="1"/>
            </p:cNvSpPr>
            <p:nvPr/>
          </p:nvSpPr>
          <p:spPr bwMode="auto">
            <a:xfrm>
              <a:off x="1649" y="3216"/>
              <a:ext cx="223" cy="288"/>
            </a:xfrm>
            <a:prstGeom prst="rect">
              <a:avLst/>
            </a:prstGeom>
            <a:noFill/>
            <a:ln w="9525">
              <a:noFill/>
              <a:miter lim="800000"/>
              <a:headEnd/>
              <a:tailEnd/>
            </a:ln>
          </p:spPr>
          <p:txBody>
            <a:bodyPr wrap="none">
              <a:spAutoFit/>
            </a:bodyPr>
            <a:lstStyle/>
            <a:p>
              <a:pPr eaLnBrk="0" hangingPunct="0"/>
              <a:r>
                <a:rPr lang="en-US" sz="2400" i="1">
                  <a:latin typeface="Times New Roman" pitchFamily="18" charset="0"/>
                </a:rPr>
                <a:t>T</a:t>
              </a:r>
            </a:p>
          </p:txBody>
        </p:sp>
        <p:sp>
          <p:nvSpPr>
            <p:cNvPr id="7" name="Text Box 37"/>
            <p:cNvSpPr txBox="1">
              <a:spLocks noChangeArrowheads="1"/>
            </p:cNvSpPr>
            <p:nvPr/>
          </p:nvSpPr>
          <p:spPr bwMode="auto">
            <a:xfrm>
              <a:off x="480" y="2880"/>
              <a:ext cx="237" cy="288"/>
            </a:xfrm>
            <a:prstGeom prst="rect">
              <a:avLst/>
            </a:prstGeom>
            <a:noFill/>
            <a:ln w="9525">
              <a:noFill/>
              <a:miter lim="800000"/>
              <a:headEnd/>
              <a:tailEnd/>
            </a:ln>
          </p:spPr>
          <p:txBody>
            <a:bodyPr wrap="none">
              <a:spAutoFit/>
            </a:bodyPr>
            <a:lstStyle/>
            <a:p>
              <a:pPr eaLnBrk="0" hangingPunct="0"/>
              <a:r>
                <a:rPr lang="en-US" sz="2400" i="1">
                  <a:latin typeface="Times New Roman" pitchFamily="18" charset="0"/>
                </a:rPr>
                <a:t>x</a:t>
              </a:r>
              <a:r>
                <a:rPr lang="en-US" sz="2400" i="1" baseline="-25000">
                  <a:latin typeface="Times New Roman" pitchFamily="18" charset="0"/>
                </a:rPr>
                <a:t>i</a:t>
              </a:r>
            </a:p>
          </p:txBody>
        </p:sp>
        <p:sp>
          <p:nvSpPr>
            <p:cNvPr id="8" name="Text Box 38"/>
            <p:cNvSpPr txBox="1">
              <a:spLocks noChangeArrowheads="1"/>
            </p:cNvSpPr>
            <p:nvPr/>
          </p:nvSpPr>
          <p:spPr bwMode="auto">
            <a:xfrm>
              <a:off x="2448" y="3072"/>
              <a:ext cx="237" cy="288"/>
            </a:xfrm>
            <a:prstGeom prst="rect">
              <a:avLst/>
            </a:prstGeom>
            <a:noFill/>
            <a:ln w="9525">
              <a:noFill/>
              <a:miter lim="800000"/>
              <a:headEnd/>
              <a:tailEnd/>
            </a:ln>
          </p:spPr>
          <p:txBody>
            <a:bodyPr wrap="none">
              <a:spAutoFit/>
            </a:bodyPr>
            <a:lstStyle/>
            <a:p>
              <a:pPr eaLnBrk="0" hangingPunct="0"/>
              <a:r>
                <a:rPr lang="en-US" sz="2400" i="1" dirty="0">
                  <a:latin typeface="Times New Roman" pitchFamily="18" charset="0"/>
                </a:rPr>
                <a:t>x</a:t>
              </a:r>
              <a:r>
                <a:rPr lang="en-US" sz="2400" i="1" baseline="-25000" dirty="0">
                  <a:latin typeface="Times New Roman" pitchFamily="18" charset="0"/>
                </a:rPr>
                <a:t>i</a:t>
              </a:r>
            </a:p>
          </p:txBody>
        </p:sp>
        <p:sp>
          <p:nvSpPr>
            <p:cNvPr id="9" name="Text Box 39"/>
            <p:cNvSpPr txBox="1">
              <a:spLocks noChangeArrowheads="1"/>
            </p:cNvSpPr>
            <p:nvPr/>
          </p:nvSpPr>
          <p:spPr bwMode="auto">
            <a:xfrm>
              <a:off x="2532" y="3081"/>
              <a:ext cx="156" cy="231"/>
            </a:xfrm>
            <a:prstGeom prst="rect">
              <a:avLst/>
            </a:prstGeom>
            <a:noFill/>
            <a:ln w="9525">
              <a:noFill/>
              <a:miter lim="800000"/>
              <a:headEnd/>
              <a:tailEnd/>
            </a:ln>
          </p:spPr>
          <p:txBody>
            <a:bodyPr wrap="none">
              <a:spAutoFit/>
            </a:bodyPr>
            <a:lstStyle/>
            <a:p>
              <a:pPr eaLnBrk="0" hangingPunct="0"/>
              <a:r>
                <a:rPr lang="en-US" b="1" i="1">
                  <a:latin typeface="Times New Roman" pitchFamily="18" charset="0"/>
                  <a:cs typeface="Times New Roman" pitchFamily="18" charset="0"/>
                </a:rPr>
                <a:t>'</a:t>
              </a:r>
            </a:p>
          </p:txBody>
        </p:sp>
      </p:grpSp>
      <p:sp>
        <p:nvSpPr>
          <p:cNvPr id="23" name="TextBox 22"/>
          <p:cNvSpPr txBox="1"/>
          <p:nvPr/>
        </p:nvSpPr>
        <p:spPr>
          <a:xfrm>
            <a:off x="3001442" y="3336010"/>
            <a:ext cx="1608582" cy="369332"/>
          </a:xfrm>
          <a:prstGeom prst="rect">
            <a:avLst/>
          </a:prstGeom>
          <a:noFill/>
        </p:spPr>
        <p:txBody>
          <a:bodyPr wrap="none" rtlCol="0">
            <a:spAutoFit/>
          </a:bodyPr>
          <a:lstStyle/>
          <a:p>
            <a:r>
              <a:rPr lang="en-US" dirty="0" smtClean="0"/>
              <a:t>View 1 (model)</a:t>
            </a:r>
            <a:endParaRPr lang="en-US" dirty="0"/>
          </a:p>
        </p:txBody>
      </p:sp>
      <p:sp>
        <p:nvSpPr>
          <p:cNvPr id="24" name="TextBox 23"/>
          <p:cNvSpPr txBox="1"/>
          <p:nvPr/>
        </p:nvSpPr>
        <p:spPr>
          <a:xfrm>
            <a:off x="6304815" y="3978726"/>
            <a:ext cx="1582613" cy="369332"/>
          </a:xfrm>
          <a:prstGeom prst="rect">
            <a:avLst/>
          </a:prstGeom>
          <a:noFill/>
        </p:spPr>
        <p:txBody>
          <a:bodyPr wrap="none" rtlCol="0">
            <a:spAutoFit/>
          </a:bodyPr>
          <a:lstStyle/>
          <a:p>
            <a:r>
              <a:rPr lang="en-US" dirty="0" smtClean="0"/>
              <a:t>View 2 (image)</a:t>
            </a:r>
            <a:endParaRPr lang="en-US" dirty="0"/>
          </a:p>
        </p:txBody>
      </p:sp>
    </p:spTree>
    <p:extLst>
      <p:ext uri="{BB962C8B-B14F-4D97-AF65-F5344CB8AC3E}">
        <p14:creationId xmlns:p14="http://schemas.microsoft.com/office/powerpoint/2010/main" val="34520914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INVARIANTS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08463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1925" y="3124200"/>
            <a:ext cx="8740775" cy="2574925"/>
            <a:chOff x="102" y="2122"/>
            <a:chExt cx="5506" cy="1622"/>
          </a:xfrm>
        </p:grpSpPr>
        <p:pic>
          <p:nvPicPr>
            <p:cNvPr id="20502" name="Picture 4" descr="invarsystem"/>
            <p:cNvPicPr>
              <a:picLocks noChangeAspect="1" noChangeArrowheads="1"/>
            </p:cNvPicPr>
            <p:nvPr/>
          </p:nvPicPr>
          <p:blipFill>
            <a:blip r:embed="rId3" cstate="print"/>
            <a:srcRect l="25383" t="53334" r="25821" b="1427"/>
            <a:stretch>
              <a:fillRect/>
            </a:stretch>
          </p:blipFill>
          <p:spPr bwMode="auto">
            <a:xfrm>
              <a:off x="3824" y="2459"/>
              <a:ext cx="1784" cy="1277"/>
            </a:xfrm>
            <a:prstGeom prst="rect">
              <a:avLst/>
            </a:prstGeom>
            <a:noFill/>
            <a:ln w="9525">
              <a:noFill/>
              <a:miter lim="800000"/>
              <a:headEnd/>
              <a:tailEnd/>
            </a:ln>
          </p:spPr>
        </p:pic>
        <p:sp>
          <p:nvSpPr>
            <p:cNvPr id="20503" name="Text Box 5"/>
            <p:cNvSpPr txBox="1">
              <a:spLocks noChangeArrowheads="1"/>
            </p:cNvSpPr>
            <p:nvPr/>
          </p:nvSpPr>
          <p:spPr bwMode="auto">
            <a:xfrm>
              <a:off x="102" y="2122"/>
              <a:ext cx="4099" cy="327"/>
            </a:xfrm>
            <a:prstGeom prst="rect">
              <a:avLst/>
            </a:prstGeom>
            <a:noFill/>
            <a:ln w="9525">
              <a:noFill/>
              <a:miter lim="800000"/>
              <a:headEnd/>
              <a:tailEnd/>
            </a:ln>
          </p:spPr>
          <p:txBody>
            <a:bodyPr wrap="none">
              <a:spAutoFit/>
            </a:bodyPr>
            <a:lstStyle/>
            <a:p>
              <a:pPr eaLnBrk="0" hangingPunct="0"/>
              <a:r>
                <a:rPr lang="en-US" sz="2800">
                  <a:latin typeface="Times New Roman" pitchFamily="18" charset="0"/>
                </a:rPr>
                <a:t>Projective invariants (Rothwell et al., 1992):</a:t>
              </a:r>
            </a:p>
          </p:txBody>
        </p:sp>
        <p:pic>
          <p:nvPicPr>
            <p:cNvPr id="20504" name="Picture 6" descr="invarsystem"/>
            <p:cNvPicPr>
              <a:picLocks noChangeAspect="1" noChangeArrowheads="1"/>
            </p:cNvPicPr>
            <p:nvPr/>
          </p:nvPicPr>
          <p:blipFill>
            <a:blip r:embed="rId3" cstate="print"/>
            <a:srcRect l="-218" r="438" b="54189"/>
            <a:stretch>
              <a:fillRect/>
            </a:stretch>
          </p:blipFill>
          <p:spPr bwMode="auto">
            <a:xfrm>
              <a:off x="148" y="2459"/>
              <a:ext cx="3648" cy="1285"/>
            </a:xfrm>
            <a:prstGeom prst="rect">
              <a:avLst/>
            </a:prstGeom>
            <a:noFill/>
            <a:ln w="9525">
              <a:noFill/>
              <a:miter lim="800000"/>
              <a:headEnd/>
              <a:tailEnd/>
            </a:ln>
          </p:spPr>
        </p:pic>
        <p:sp>
          <p:nvSpPr>
            <p:cNvPr id="20505" name="Line 7"/>
            <p:cNvSpPr>
              <a:spLocks noChangeShapeType="1"/>
            </p:cNvSpPr>
            <p:nvPr/>
          </p:nvSpPr>
          <p:spPr bwMode="auto">
            <a:xfrm flipH="1">
              <a:off x="4180" y="2584"/>
              <a:ext cx="72" cy="504"/>
            </a:xfrm>
            <a:prstGeom prst="line">
              <a:avLst/>
            </a:prstGeom>
            <a:noFill/>
            <a:ln w="28575">
              <a:solidFill>
                <a:schemeClr val="hlink"/>
              </a:solidFill>
              <a:round/>
              <a:headEnd/>
              <a:tailEnd/>
            </a:ln>
          </p:spPr>
          <p:txBody>
            <a:bodyPr wrap="none">
              <a:spAutoFit/>
            </a:bodyPr>
            <a:lstStyle/>
            <a:p>
              <a:endParaRPr lang="en-US"/>
            </a:p>
          </p:txBody>
        </p:sp>
        <p:sp>
          <p:nvSpPr>
            <p:cNvPr id="20506" name="Line 8"/>
            <p:cNvSpPr>
              <a:spLocks noChangeShapeType="1"/>
            </p:cNvSpPr>
            <p:nvPr/>
          </p:nvSpPr>
          <p:spPr bwMode="auto">
            <a:xfrm flipV="1">
              <a:off x="4180" y="3068"/>
              <a:ext cx="196" cy="24"/>
            </a:xfrm>
            <a:prstGeom prst="line">
              <a:avLst/>
            </a:prstGeom>
            <a:noFill/>
            <a:ln w="28575">
              <a:solidFill>
                <a:schemeClr val="hlink"/>
              </a:solidFill>
              <a:round/>
              <a:headEnd/>
              <a:tailEnd/>
            </a:ln>
          </p:spPr>
          <p:txBody>
            <a:bodyPr wrap="none">
              <a:spAutoFit/>
            </a:bodyPr>
            <a:lstStyle/>
            <a:p>
              <a:endParaRPr lang="en-US"/>
            </a:p>
          </p:txBody>
        </p:sp>
        <p:sp>
          <p:nvSpPr>
            <p:cNvPr id="20507" name="Line 9"/>
            <p:cNvSpPr>
              <a:spLocks noChangeShapeType="1"/>
            </p:cNvSpPr>
            <p:nvPr/>
          </p:nvSpPr>
          <p:spPr bwMode="auto">
            <a:xfrm flipV="1">
              <a:off x="4380" y="2956"/>
              <a:ext cx="4" cy="112"/>
            </a:xfrm>
            <a:prstGeom prst="line">
              <a:avLst/>
            </a:prstGeom>
            <a:noFill/>
            <a:ln w="28575">
              <a:solidFill>
                <a:schemeClr val="hlink"/>
              </a:solidFill>
              <a:round/>
              <a:headEnd/>
              <a:tailEnd/>
            </a:ln>
          </p:spPr>
          <p:txBody>
            <a:bodyPr wrap="none">
              <a:spAutoFit/>
            </a:bodyPr>
            <a:lstStyle/>
            <a:p>
              <a:endParaRPr lang="en-US"/>
            </a:p>
          </p:txBody>
        </p:sp>
        <p:sp>
          <p:nvSpPr>
            <p:cNvPr id="20508" name="Line 10"/>
            <p:cNvSpPr>
              <a:spLocks noChangeShapeType="1"/>
            </p:cNvSpPr>
            <p:nvPr/>
          </p:nvSpPr>
          <p:spPr bwMode="auto">
            <a:xfrm flipV="1">
              <a:off x="4384" y="2932"/>
              <a:ext cx="296" cy="24"/>
            </a:xfrm>
            <a:prstGeom prst="line">
              <a:avLst/>
            </a:prstGeom>
            <a:noFill/>
            <a:ln w="28575">
              <a:solidFill>
                <a:schemeClr val="hlink"/>
              </a:solidFill>
              <a:round/>
              <a:headEnd/>
              <a:tailEnd/>
            </a:ln>
          </p:spPr>
          <p:txBody>
            <a:bodyPr wrap="none">
              <a:spAutoFit/>
            </a:bodyPr>
            <a:lstStyle/>
            <a:p>
              <a:endParaRPr lang="en-US"/>
            </a:p>
          </p:txBody>
        </p:sp>
        <p:sp>
          <p:nvSpPr>
            <p:cNvPr id="20509" name="Line 11"/>
            <p:cNvSpPr>
              <a:spLocks noChangeShapeType="1"/>
            </p:cNvSpPr>
            <p:nvPr/>
          </p:nvSpPr>
          <p:spPr bwMode="auto">
            <a:xfrm flipV="1">
              <a:off x="4248" y="2568"/>
              <a:ext cx="176" cy="20"/>
            </a:xfrm>
            <a:prstGeom prst="line">
              <a:avLst/>
            </a:prstGeom>
            <a:noFill/>
            <a:ln w="28575">
              <a:solidFill>
                <a:schemeClr val="hlink"/>
              </a:solidFill>
              <a:round/>
              <a:headEnd/>
              <a:tailEnd/>
            </a:ln>
          </p:spPr>
          <p:txBody>
            <a:bodyPr wrap="none">
              <a:spAutoFit/>
            </a:bodyPr>
            <a:lstStyle/>
            <a:p>
              <a:endParaRPr lang="en-US"/>
            </a:p>
          </p:txBody>
        </p:sp>
        <p:sp>
          <p:nvSpPr>
            <p:cNvPr id="20510" name="Line 12"/>
            <p:cNvSpPr>
              <a:spLocks noChangeShapeType="1"/>
            </p:cNvSpPr>
            <p:nvPr/>
          </p:nvSpPr>
          <p:spPr bwMode="auto">
            <a:xfrm flipH="1">
              <a:off x="4396" y="2564"/>
              <a:ext cx="28" cy="244"/>
            </a:xfrm>
            <a:prstGeom prst="line">
              <a:avLst/>
            </a:prstGeom>
            <a:noFill/>
            <a:ln w="28575">
              <a:solidFill>
                <a:schemeClr val="hlink"/>
              </a:solidFill>
              <a:round/>
              <a:headEnd/>
              <a:tailEnd/>
            </a:ln>
          </p:spPr>
          <p:txBody>
            <a:bodyPr wrap="none">
              <a:spAutoFit/>
            </a:bodyPr>
            <a:lstStyle/>
            <a:p>
              <a:endParaRPr lang="en-US"/>
            </a:p>
          </p:txBody>
        </p:sp>
        <p:sp>
          <p:nvSpPr>
            <p:cNvPr id="20511" name="Line 13"/>
            <p:cNvSpPr>
              <a:spLocks noChangeShapeType="1"/>
            </p:cNvSpPr>
            <p:nvPr/>
          </p:nvSpPr>
          <p:spPr bwMode="auto">
            <a:xfrm flipV="1">
              <a:off x="4392" y="2780"/>
              <a:ext cx="292" cy="28"/>
            </a:xfrm>
            <a:prstGeom prst="line">
              <a:avLst/>
            </a:prstGeom>
            <a:noFill/>
            <a:ln w="28575">
              <a:solidFill>
                <a:schemeClr val="hlink"/>
              </a:solidFill>
              <a:round/>
              <a:headEnd/>
              <a:tailEnd/>
            </a:ln>
          </p:spPr>
          <p:txBody>
            <a:bodyPr wrap="none">
              <a:spAutoFit/>
            </a:bodyPr>
            <a:lstStyle/>
            <a:p>
              <a:endParaRPr lang="en-US"/>
            </a:p>
          </p:txBody>
        </p:sp>
        <p:sp>
          <p:nvSpPr>
            <p:cNvPr id="20512" name="Line 14"/>
            <p:cNvSpPr>
              <a:spLocks noChangeShapeType="1"/>
            </p:cNvSpPr>
            <p:nvPr/>
          </p:nvSpPr>
          <p:spPr bwMode="auto">
            <a:xfrm flipH="1">
              <a:off x="4672" y="2784"/>
              <a:ext cx="12" cy="148"/>
            </a:xfrm>
            <a:prstGeom prst="line">
              <a:avLst/>
            </a:prstGeom>
            <a:noFill/>
            <a:ln w="28575">
              <a:solidFill>
                <a:schemeClr val="hlink"/>
              </a:solidFill>
              <a:round/>
              <a:headEnd/>
              <a:tailEnd/>
            </a:ln>
          </p:spPr>
          <p:txBody>
            <a:bodyPr wrap="none">
              <a:spAutoFit/>
            </a:bodyPr>
            <a:lstStyle/>
            <a:p>
              <a:endParaRPr lang="en-US"/>
            </a:p>
          </p:txBody>
        </p:sp>
        <p:sp>
          <p:nvSpPr>
            <p:cNvPr id="20513" name="AutoShape 15"/>
            <p:cNvSpPr>
              <a:spLocks noChangeArrowheads="1"/>
            </p:cNvSpPr>
            <p:nvPr/>
          </p:nvSpPr>
          <p:spPr bwMode="auto">
            <a:xfrm>
              <a:off x="4248" y="2696"/>
              <a:ext cx="116" cy="280"/>
            </a:xfrm>
            <a:prstGeom prst="parallelogram">
              <a:avLst>
                <a:gd name="adj" fmla="val 25000"/>
              </a:avLst>
            </a:prstGeom>
            <a:noFill/>
            <a:ln w="28575">
              <a:solidFill>
                <a:schemeClr val="hlink"/>
              </a:solidFill>
              <a:miter lim="800000"/>
              <a:headEnd/>
              <a:tailEnd/>
            </a:ln>
          </p:spPr>
          <p:txBody>
            <a:bodyPr anchor="ctr">
              <a:spAutoFit/>
            </a:bodyPr>
            <a:lstStyle/>
            <a:p>
              <a:endParaRPr lang="en-US"/>
            </a:p>
          </p:txBody>
        </p:sp>
        <p:sp>
          <p:nvSpPr>
            <p:cNvPr id="20514" name="Line 16"/>
            <p:cNvSpPr>
              <a:spLocks noChangeShapeType="1"/>
            </p:cNvSpPr>
            <p:nvPr/>
          </p:nvSpPr>
          <p:spPr bwMode="auto">
            <a:xfrm flipV="1">
              <a:off x="4100" y="3220"/>
              <a:ext cx="944" cy="312"/>
            </a:xfrm>
            <a:prstGeom prst="line">
              <a:avLst/>
            </a:prstGeom>
            <a:noFill/>
            <a:ln w="28575">
              <a:solidFill>
                <a:schemeClr val="accent2"/>
              </a:solidFill>
              <a:round/>
              <a:headEnd/>
              <a:tailEnd/>
            </a:ln>
          </p:spPr>
          <p:txBody>
            <a:bodyPr wrap="none">
              <a:spAutoFit/>
            </a:bodyPr>
            <a:lstStyle/>
            <a:p>
              <a:endParaRPr lang="en-US"/>
            </a:p>
          </p:txBody>
        </p:sp>
        <p:sp>
          <p:nvSpPr>
            <p:cNvPr id="20515" name="Line 17"/>
            <p:cNvSpPr>
              <a:spLocks noChangeShapeType="1"/>
            </p:cNvSpPr>
            <p:nvPr/>
          </p:nvSpPr>
          <p:spPr bwMode="auto">
            <a:xfrm flipV="1">
              <a:off x="4156" y="3356"/>
              <a:ext cx="944" cy="312"/>
            </a:xfrm>
            <a:prstGeom prst="line">
              <a:avLst/>
            </a:prstGeom>
            <a:noFill/>
            <a:ln w="28575">
              <a:solidFill>
                <a:schemeClr val="accent2"/>
              </a:solidFill>
              <a:round/>
              <a:headEnd/>
              <a:tailEnd/>
            </a:ln>
          </p:spPr>
          <p:txBody>
            <a:bodyPr wrap="none">
              <a:spAutoFit/>
            </a:bodyPr>
            <a:lstStyle/>
            <a:p>
              <a:endParaRPr lang="en-US"/>
            </a:p>
          </p:txBody>
        </p:sp>
        <p:sp>
          <p:nvSpPr>
            <p:cNvPr id="20516" name="Freeform 18"/>
            <p:cNvSpPr>
              <a:spLocks/>
            </p:cNvSpPr>
            <p:nvPr/>
          </p:nvSpPr>
          <p:spPr bwMode="auto">
            <a:xfrm>
              <a:off x="5052" y="3097"/>
              <a:ext cx="377" cy="288"/>
            </a:xfrm>
            <a:custGeom>
              <a:avLst/>
              <a:gdLst>
                <a:gd name="T0" fmla="*/ 0 w 377"/>
                <a:gd name="T1" fmla="*/ 119 h 288"/>
                <a:gd name="T2" fmla="*/ 80 w 377"/>
                <a:gd name="T3" fmla="*/ 23 h 288"/>
                <a:gd name="T4" fmla="*/ 176 w 377"/>
                <a:gd name="T5" fmla="*/ 3 h 288"/>
                <a:gd name="T6" fmla="*/ 308 w 377"/>
                <a:gd name="T7" fmla="*/ 23 h 288"/>
                <a:gd name="T8" fmla="*/ 376 w 377"/>
                <a:gd name="T9" fmla="*/ 139 h 288"/>
                <a:gd name="T10" fmla="*/ 300 w 377"/>
                <a:gd name="T11" fmla="*/ 255 h 288"/>
                <a:gd name="T12" fmla="*/ 164 w 377"/>
                <a:gd name="T13" fmla="*/ 287 h 288"/>
                <a:gd name="T14" fmla="*/ 44 w 377"/>
                <a:gd name="T15" fmla="*/ 259 h 288"/>
                <a:gd name="T16" fmla="*/ 0 60000 65536"/>
                <a:gd name="T17" fmla="*/ 0 60000 65536"/>
                <a:gd name="T18" fmla="*/ 0 60000 65536"/>
                <a:gd name="T19" fmla="*/ 0 60000 65536"/>
                <a:gd name="T20" fmla="*/ 0 60000 65536"/>
                <a:gd name="T21" fmla="*/ 0 60000 65536"/>
                <a:gd name="T22" fmla="*/ 0 60000 65536"/>
                <a:gd name="T23" fmla="*/ 0 60000 65536"/>
                <a:gd name="T24" fmla="*/ 0 w 377"/>
                <a:gd name="T25" fmla="*/ 0 h 288"/>
                <a:gd name="T26" fmla="*/ 377 w 377"/>
                <a:gd name="T27" fmla="*/ 288 h 2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7" h="288">
                  <a:moveTo>
                    <a:pt x="0" y="119"/>
                  </a:moveTo>
                  <a:cubicBezTo>
                    <a:pt x="25" y="80"/>
                    <a:pt x="51" y="42"/>
                    <a:pt x="80" y="23"/>
                  </a:cubicBezTo>
                  <a:cubicBezTo>
                    <a:pt x="109" y="4"/>
                    <a:pt x="138" y="3"/>
                    <a:pt x="176" y="3"/>
                  </a:cubicBezTo>
                  <a:cubicBezTo>
                    <a:pt x="214" y="3"/>
                    <a:pt x="275" y="0"/>
                    <a:pt x="308" y="23"/>
                  </a:cubicBezTo>
                  <a:cubicBezTo>
                    <a:pt x="341" y="46"/>
                    <a:pt x="377" y="100"/>
                    <a:pt x="376" y="139"/>
                  </a:cubicBezTo>
                  <a:cubicBezTo>
                    <a:pt x="375" y="178"/>
                    <a:pt x="335" y="230"/>
                    <a:pt x="300" y="255"/>
                  </a:cubicBezTo>
                  <a:cubicBezTo>
                    <a:pt x="265" y="280"/>
                    <a:pt x="207" y="286"/>
                    <a:pt x="164" y="287"/>
                  </a:cubicBezTo>
                  <a:cubicBezTo>
                    <a:pt x="121" y="288"/>
                    <a:pt x="82" y="273"/>
                    <a:pt x="44" y="259"/>
                  </a:cubicBezTo>
                </a:path>
              </a:pathLst>
            </a:custGeom>
            <a:noFill/>
            <a:ln w="28575">
              <a:solidFill>
                <a:schemeClr val="accent2"/>
              </a:solidFill>
              <a:round/>
              <a:headEnd/>
              <a:tailEnd/>
            </a:ln>
          </p:spPr>
          <p:txBody>
            <a:bodyPr wrap="none">
              <a:spAutoFit/>
            </a:bodyPr>
            <a:lstStyle/>
            <a:p>
              <a:endParaRPr lang="en-US"/>
            </a:p>
          </p:txBody>
        </p:sp>
        <p:sp>
          <p:nvSpPr>
            <p:cNvPr id="20517" name="AutoShape 19"/>
            <p:cNvSpPr>
              <a:spLocks noChangeArrowheads="1"/>
            </p:cNvSpPr>
            <p:nvPr/>
          </p:nvSpPr>
          <p:spPr bwMode="auto">
            <a:xfrm rot="-1164423">
              <a:off x="5080" y="3132"/>
              <a:ext cx="304" cy="208"/>
            </a:xfrm>
            <a:prstGeom prst="hexagon">
              <a:avLst>
                <a:gd name="adj" fmla="val 36538"/>
                <a:gd name="vf" fmla="val 115470"/>
              </a:avLst>
            </a:prstGeom>
            <a:noFill/>
            <a:ln w="28575">
              <a:solidFill>
                <a:schemeClr val="accent2"/>
              </a:solidFill>
              <a:miter lim="800000"/>
              <a:headEnd/>
              <a:tailEnd/>
            </a:ln>
          </p:spPr>
          <p:txBody>
            <a:bodyPr wrap="none" anchor="ctr">
              <a:spAutoFit/>
            </a:bodyPr>
            <a:lstStyle/>
            <a:p>
              <a:endParaRPr lang="en-US"/>
            </a:p>
          </p:txBody>
        </p:sp>
      </p:grpSp>
      <p:sp>
        <p:nvSpPr>
          <p:cNvPr id="20484" name="Text Box 69"/>
          <p:cNvSpPr txBox="1">
            <a:spLocks noChangeArrowheads="1"/>
          </p:cNvSpPr>
          <p:nvPr/>
        </p:nvSpPr>
        <p:spPr bwMode="auto">
          <a:xfrm>
            <a:off x="136525" y="303213"/>
            <a:ext cx="5730875" cy="954107"/>
          </a:xfrm>
          <a:prstGeom prst="rect">
            <a:avLst/>
          </a:prstGeom>
          <a:noFill/>
          <a:ln w="9525">
            <a:noFill/>
            <a:miter lim="800000"/>
            <a:headEnd/>
            <a:tailEnd/>
          </a:ln>
        </p:spPr>
        <p:txBody>
          <a:bodyPr>
            <a:spAutoFit/>
          </a:bodyPr>
          <a:lstStyle/>
          <a:p>
            <a:pPr eaLnBrk="0" hangingPunct="0"/>
            <a:r>
              <a:rPr lang="en-US" sz="2800" dirty="0" smtClean="0">
                <a:latin typeface="Times New Roman" pitchFamily="18" charset="0"/>
                <a:cs typeface="Times New Roman" pitchFamily="18" charset="0"/>
              </a:rPr>
              <a:t>invariant </a:t>
            </a:r>
            <a:r>
              <a:rPr lang="en-US" sz="2800" dirty="0">
                <a:latin typeface="Times New Roman" pitchFamily="18" charset="0"/>
                <a:cs typeface="Times New Roman" pitchFamily="18" charset="0"/>
              </a:rPr>
              <a:t>to similarity transformations computed from four points</a:t>
            </a:r>
          </a:p>
        </p:txBody>
      </p:sp>
      <p:sp>
        <p:nvSpPr>
          <p:cNvPr id="20485" name="Rectangle 78"/>
          <p:cNvSpPr>
            <a:spLocks noChangeArrowheads="1"/>
          </p:cNvSpPr>
          <p:nvPr/>
        </p:nvSpPr>
        <p:spPr bwMode="auto">
          <a:xfrm>
            <a:off x="6096000" y="304800"/>
            <a:ext cx="2819400" cy="2667000"/>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0486" name="Oval 79"/>
          <p:cNvSpPr>
            <a:spLocks noChangeArrowheads="1"/>
          </p:cNvSpPr>
          <p:nvPr/>
        </p:nvSpPr>
        <p:spPr bwMode="auto">
          <a:xfrm>
            <a:off x="7869238" y="704850"/>
            <a:ext cx="217487" cy="217488"/>
          </a:xfrm>
          <a:prstGeom prst="ellipse">
            <a:avLst/>
          </a:prstGeom>
          <a:solidFill>
            <a:srgbClr val="FFFFFF"/>
          </a:solidFill>
          <a:ln w="9525">
            <a:noFill/>
            <a:round/>
            <a:headEnd/>
            <a:tailEnd/>
          </a:ln>
        </p:spPr>
        <p:txBody>
          <a:bodyPr wrap="none" anchor="ctr"/>
          <a:lstStyle/>
          <a:p>
            <a:endParaRPr lang="en-US"/>
          </a:p>
        </p:txBody>
      </p:sp>
      <p:sp>
        <p:nvSpPr>
          <p:cNvPr id="20487" name="Oval 80"/>
          <p:cNvSpPr>
            <a:spLocks noChangeArrowheads="1"/>
          </p:cNvSpPr>
          <p:nvPr/>
        </p:nvSpPr>
        <p:spPr bwMode="auto">
          <a:xfrm>
            <a:off x="6934200" y="1712913"/>
            <a:ext cx="217488" cy="217487"/>
          </a:xfrm>
          <a:prstGeom prst="ellipse">
            <a:avLst/>
          </a:prstGeom>
          <a:solidFill>
            <a:srgbClr val="FFFFFF"/>
          </a:solidFill>
          <a:ln w="9525">
            <a:noFill/>
            <a:round/>
            <a:headEnd/>
            <a:tailEnd/>
          </a:ln>
        </p:spPr>
        <p:txBody>
          <a:bodyPr wrap="none" anchor="ctr"/>
          <a:lstStyle/>
          <a:p>
            <a:endParaRPr lang="en-US"/>
          </a:p>
        </p:txBody>
      </p:sp>
      <p:sp>
        <p:nvSpPr>
          <p:cNvPr id="20488" name="Oval 81"/>
          <p:cNvSpPr>
            <a:spLocks noChangeArrowheads="1"/>
          </p:cNvSpPr>
          <p:nvPr/>
        </p:nvSpPr>
        <p:spPr bwMode="auto">
          <a:xfrm>
            <a:off x="6861175" y="2289175"/>
            <a:ext cx="217488" cy="217488"/>
          </a:xfrm>
          <a:prstGeom prst="ellipse">
            <a:avLst/>
          </a:prstGeom>
          <a:solidFill>
            <a:srgbClr val="FFFFFF"/>
          </a:solidFill>
          <a:ln w="9525">
            <a:noFill/>
            <a:round/>
            <a:headEnd/>
            <a:tailEnd/>
          </a:ln>
        </p:spPr>
        <p:txBody>
          <a:bodyPr wrap="none" anchor="ctr"/>
          <a:lstStyle/>
          <a:p>
            <a:endParaRPr lang="en-US"/>
          </a:p>
        </p:txBody>
      </p:sp>
      <p:sp>
        <p:nvSpPr>
          <p:cNvPr id="20489" name="Oval 82"/>
          <p:cNvSpPr>
            <a:spLocks noChangeArrowheads="1"/>
          </p:cNvSpPr>
          <p:nvPr/>
        </p:nvSpPr>
        <p:spPr bwMode="auto">
          <a:xfrm>
            <a:off x="7581900" y="1928813"/>
            <a:ext cx="217488" cy="217487"/>
          </a:xfrm>
          <a:prstGeom prst="ellipse">
            <a:avLst/>
          </a:prstGeom>
          <a:solidFill>
            <a:srgbClr val="FFFFFF"/>
          </a:solidFill>
          <a:ln w="9525">
            <a:noFill/>
            <a:round/>
            <a:headEnd/>
            <a:tailEnd/>
          </a:ln>
        </p:spPr>
        <p:txBody>
          <a:bodyPr wrap="none" anchor="ctr"/>
          <a:lstStyle/>
          <a:p>
            <a:endParaRPr lang="en-US"/>
          </a:p>
        </p:txBody>
      </p:sp>
      <p:sp>
        <p:nvSpPr>
          <p:cNvPr id="20490" name="Rectangle 83"/>
          <p:cNvSpPr>
            <a:spLocks noChangeArrowheads="1"/>
          </p:cNvSpPr>
          <p:nvPr/>
        </p:nvSpPr>
        <p:spPr bwMode="auto">
          <a:xfrm rot="-703003">
            <a:off x="6772275" y="906463"/>
            <a:ext cx="1368425" cy="1368425"/>
          </a:xfrm>
          <a:prstGeom prst="rect">
            <a:avLst/>
          </a:prstGeom>
          <a:noFill/>
          <a:ln w="19050">
            <a:solidFill>
              <a:srgbClr val="FFFF00"/>
            </a:solidFill>
            <a:prstDash val="sysDot"/>
            <a:miter lim="800000"/>
            <a:headEnd/>
            <a:tailEnd/>
          </a:ln>
        </p:spPr>
        <p:txBody>
          <a:bodyPr wrap="none" anchor="ctr"/>
          <a:lstStyle/>
          <a:p>
            <a:endParaRPr lang="en-US"/>
          </a:p>
        </p:txBody>
      </p:sp>
      <p:sp>
        <p:nvSpPr>
          <p:cNvPr id="20491" name="Text Box 84"/>
          <p:cNvSpPr txBox="1">
            <a:spLocks noChangeArrowheads="1"/>
          </p:cNvSpPr>
          <p:nvPr/>
        </p:nvSpPr>
        <p:spPr bwMode="auto">
          <a:xfrm>
            <a:off x="6629400" y="2362200"/>
            <a:ext cx="404813" cy="457200"/>
          </a:xfrm>
          <a:prstGeom prst="rect">
            <a:avLst/>
          </a:prstGeom>
          <a:noFill/>
          <a:ln w="9525">
            <a:noFill/>
            <a:miter lim="800000"/>
            <a:headEnd/>
            <a:tailEnd/>
          </a:ln>
        </p:spPr>
        <p:txBody>
          <a:bodyPr wrap="none">
            <a:spAutoFit/>
          </a:bodyPr>
          <a:lstStyle/>
          <a:p>
            <a:pPr eaLnBrk="0" hangingPunct="0"/>
            <a:r>
              <a:rPr lang="en-US" sz="2400">
                <a:solidFill>
                  <a:srgbClr val="00FF00"/>
                </a:solidFill>
                <a:latin typeface="Times New Roman" pitchFamily="18" charset="0"/>
              </a:rPr>
              <a:t>A</a:t>
            </a:r>
          </a:p>
        </p:txBody>
      </p:sp>
      <p:sp>
        <p:nvSpPr>
          <p:cNvPr id="20492" name="Text Box 85"/>
          <p:cNvSpPr txBox="1">
            <a:spLocks noChangeArrowheads="1"/>
          </p:cNvSpPr>
          <p:nvPr/>
        </p:nvSpPr>
        <p:spPr bwMode="auto">
          <a:xfrm>
            <a:off x="8069263" y="561975"/>
            <a:ext cx="387350" cy="457200"/>
          </a:xfrm>
          <a:prstGeom prst="rect">
            <a:avLst/>
          </a:prstGeom>
          <a:noFill/>
          <a:ln w="9525">
            <a:noFill/>
            <a:miter lim="800000"/>
            <a:headEnd/>
            <a:tailEnd/>
          </a:ln>
        </p:spPr>
        <p:txBody>
          <a:bodyPr wrap="none">
            <a:spAutoFit/>
          </a:bodyPr>
          <a:lstStyle/>
          <a:p>
            <a:pPr eaLnBrk="0" hangingPunct="0"/>
            <a:r>
              <a:rPr lang="en-US" sz="2400">
                <a:solidFill>
                  <a:srgbClr val="00FF00"/>
                </a:solidFill>
                <a:latin typeface="Times New Roman" pitchFamily="18" charset="0"/>
              </a:rPr>
              <a:t>B</a:t>
            </a:r>
          </a:p>
        </p:txBody>
      </p:sp>
      <p:sp>
        <p:nvSpPr>
          <p:cNvPr id="20493" name="Text Box 86"/>
          <p:cNvSpPr txBox="1">
            <a:spLocks noChangeArrowheads="1"/>
          </p:cNvSpPr>
          <p:nvPr/>
        </p:nvSpPr>
        <p:spPr bwMode="auto">
          <a:xfrm>
            <a:off x="6700838" y="1354138"/>
            <a:ext cx="387350" cy="457200"/>
          </a:xfrm>
          <a:prstGeom prst="rect">
            <a:avLst/>
          </a:prstGeom>
          <a:noFill/>
          <a:ln w="9525">
            <a:noFill/>
            <a:miter lim="800000"/>
            <a:headEnd/>
            <a:tailEnd/>
          </a:ln>
        </p:spPr>
        <p:txBody>
          <a:bodyPr wrap="none">
            <a:spAutoFit/>
          </a:bodyPr>
          <a:lstStyle/>
          <a:p>
            <a:pPr eaLnBrk="0" hangingPunct="0"/>
            <a:r>
              <a:rPr lang="en-US" sz="2400">
                <a:solidFill>
                  <a:srgbClr val="00FF00"/>
                </a:solidFill>
                <a:latin typeface="Times New Roman" pitchFamily="18" charset="0"/>
              </a:rPr>
              <a:t>C</a:t>
            </a:r>
          </a:p>
        </p:txBody>
      </p:sp>
      <p:sp>
        <p:nvSpPr>
          <p:cNvPr id="20494" name="Text Box 87"/>
          <p:cNvSpPr txBox="1">
            <a:spLocks noChangeArrowheads="1"/>
          </p:cNvSpPr>
          <p:nvPr/>
        </p:nvSpPr>
        <p:spPr bwMode="auto">
          <a:xfrm>
            <a:off x="7735888" y="1714500"/>
            <a:ext cx="404812" cy="457200"/>
          </a:xfrm>
          <a:prstGeom prst="rect">
            <a:avLst/>
          </a:prstGeom>
          <a:noFill/>
          <a:ln w="9525">
            <a:noFill/>
            <a:miter lim="800000"/>
            <a:headEnd/>
            <a:tailEnd/>
          </a:ln>
        </p:spPr>
        <p:txBody>
          <a:bodyPr wrap="none">
            <a:spAutoFit/>
          </a:bodyPr>
          <a:lstStyle/>
          <a:p>
            <a:pPr eaLnBrk="0" hangingPunct="0"/>
            <a:r>
              <a:rPr lang="en-US" sz="2400">
                <a:solidFill>
                  <a:srgbClr val="00FF00"/>
                </a:solidFill>
                <a:latin typeface="Times New Roman" pitchFamily="18" charset="0"/>
              </a:rPr>
              <a:t>D</a:t>
            </a:r>
          </a:p>
        </p:txBody>
      </p:sp>
      <p:sp>
        <p:nvSpPr>
          <p:cNvPr id="20495" name="Line 88"/>
          <p:cNvSpPr>
            <a:spLocks noChangeShapeType="1"/>
          </p:cNvSpPr>
          <p:nvPr/>
        </p:nvSpPr>
        <p:spPr bwMode="auto">
          <a:xfrm flipV="1">
            <a:off x="6964363" y="2051050"/>
            <a:ext cx="1646237" cy="334963"/>
          </a:xfrm>
          <a:prstGeom prst="line">
            <a:avLst/>
          </a:prstGeom>
          <a:noFill/>
          <a:ln w="28575">
            <a:solidFill>
              <a:srgbClr val="FFFF00"/>
            </a:solidFill>
            <a:round/>
            <a:headEnd/>
            <a:tailEnd type="triangle" w="med" len="med"/>
          </a:ln>
        </p:spPr>
        <p:txBody>
          <a:bodyPr/>
          <a:lstStyle/>
          <a:p>
            <a:endParaRPr lang="en-US"/>
          </a:p>
        </p:txBody>
      </p:sp>
      <p:sp>
        <p:nvSpPr>
          <p:cNvPr id="20496" name="Line 89"/>
          <p:cNvSpPr>
            <a:spLocks noChangeShapeType="1"/>
          </p:cNvSpPr>
          <p:nvPr/>
        </p:nvSpPr>
        <p:spPr bwMode="auto">
          <a:xfrm rot="16200000" flipV="1">
            <a:off x="5903913" y="1370013"/>
            <a:ext cx="1692275" cy="358775"/>
          </a:xfrm>
          <a:prstGeom prst="line">
            <a:avLst/>
          </a:prstGeom>
          <a:noFill/>
          <a:ln w="28575">
            <a:solidFill>
              <a:srgbClr val="FFFF00"/>
            </a:solidFill>
            <a:round/>
            <a:headEnd/>
            <a:tailEnd type="triangle" w="med" len="med"/>
          </a:ln>
        </p:spPr>
        <p:txBody>
          <a:bodyPr/>
          <a:lstStyle/>
          <a:p>
            <a:endParaRPr lang="en-US"/>
          </a:p>
        </p:txBody>
      </p:sp>
      <p:grpSp>
        <p:nvGrpSpPr>
          <p:cNvPr id="20497" name="Group 90"/>
          <p:cNvGrpSpPr>
            <a:grpSpLocks/>
          </p:cNvGrpSpPr>
          <p:nvPr/>
        </p:nvGrpSpPr>
        <p:grpSpPr bwMode="auto">
          <a:xfrm>
            <a:off x="6807200" y="1817688"/>
            <a:ext cx="912813" cy="544512"/>
            <a:chOff x="4217" y="2089"/>
            <a:chExt cx="575" cy="343"/>
          </a:xfrm>
        </p:grpSpPr>
        <p:sp>
          <p:nvSpPr>
            <p:cNvPr id="20498" name="Line 91"/>
            <p:cNvSpPr>
              <a:spLocks noChangeShapeType="1"/>
            </p:cNvSpPr>
            <p:nvPr/>
          </p:nvSpPr>
          <p:spPr bwMode="auto">
            <a:xfrm flipV="1">
              <a:off x="4217" y="2094"/>
              <a:ext cx="147" cy="33"/>
            </a:xfrm>
            <a:prstGeom prst="line">
              <a:avLst/>
            </a:prstGeom>
            <a:noFill/>
            <a:ln w="19050">
              <a:solidFill>
                <a:srgbClr val="FF3300"/>
              </a:solidFill>
              <a:round/>
              <a:headEnd/>
              <a:tailEnd/>
            </a:ln>
          </p:spPr>
          <p:txBody>
            <a:bodyPr/>
            <a:lstStyle/>
            <a:p>
              <a:endParaRPr lang="en-US"/>
            </a:p>
          </p:txBody>
        </p:sp>
        <p:sp>
          <p:nvSpPr>
            <p:cNvPr id="20499" name="Line 92"/>
            <p:cNvSpPr>
              <a:spLocks noChangeShapeType="1"/>
            </p:cNvSpPr>
            <p:nvPr/>
          </p:nvSpPr>
          <p:spPr bwMode="auto">
            <a:xfrm flipV="1">
              <a:off x="4257" y="2230"/>
              <a:ext cx="514" cy="107"/>
            </a:xfrm>
            <a:prstGeom prst="line">
              <a:avLst/>
            </a:prstGeom>
            <a:noFill/>
            <a:ln w="19050">
              <a:solidFill>
                <a:srgbClr val="FF3300"/>
              </a:solidFill>
              <a:round/>
              <a:headEnd/>
              <a:tailEnd/>
            </a:ln>
          </p:spPr>
          <p:txBody>
            <a:bodyPr/>
            <a:lstStyle/>
            <a:p>
              <a:endParaRPr lang="en-US"/>
            </a:p>
          </p:txBody>
        </p:sp>
        <p:sp>
          <p:nvSpPr>
            <p:cNvPr id="20500" name="Line 93"/>
            <p:cNvSpPr>
              <a:spLocks noChangeShapeType="1"/>
            </p:cNvSpPr>
            <p:nvPr/>
          </p:nvSpPr>
          <p:spPr bwMode="auto">
            <a:xfrm flipH="1" flipV="1">
              <a:off x="4354" y="2089"/>
              <a:ext cx="72" cy="343"/>
            </a:xfrm>
            <a:prstGeom prst="line">
              <a:avLst/>
            </a:prstGeom>
            <a:noFill/>
            <a:ln w="19050">
              <a:solidFill>
                <a:srgbClr val="FF3300"/>
              </a:solidFill>
              <a:round/>
              <a:headEnd/>
              <a:tailEnd/>
            </a:ln>
          </p:spPr>
          <p:txBody>
            <a:bodyPr/>
            <a:lstStyle/>
            <a:p>
              <a:endParaRPr lang="en-US"/>
            </a:p>
          </p:txBody>
        </p:sp>
        <p:sp>
          <p:nvSpPr>
            <p:cNvPr id="20501" name="Line 94"/>
            <p:cNvSpPr>
              <a:spLocks noChangeShapeType="1"/>
            </p:cNvSpPr>
            <p:nvPr/>
          </p:nvSpPr>
          <p:spPr bwMode="auto">
            <a:xfrm rot="16200000" flipV="1">
              <a:off x="4717" y="2278"/>
              <a:ext cx="130" cy="21"/>
            </a:xfrm>
            <a:prstGeom prst="line">
              <a:avLst/>
            </a:prstGeom>
            <a:noFill/>
            <a:ln w="19050">
              <a:solidFill>
                <a:srgbClr val="FF3300"/>
              </a:solidFill>
              <a:round/>
              <a:headEnd/>
              <a:tailEnd/>
            </a:ln>
          </p:spPr>
          <p:txBody>
            <a:bodyPr/>
            <a:lstStyle/>
            <a:p>
              <a:endParaRPr lang="en-US"/>
            </a:p>
          </p:txBody>
        </p:sp>
      </p:grpSp>
    </p:spTree>
    <p:extLst>
      <p:ext uri="{BB962C8B-B14F-4D97-AF65-F5344CB8AC3E}">
        <p14:creationId xmlns:p14="http://schemas.microsoft.com/office/powerpoint/2010/main" val="136155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Recognition by components</a:t>
            </a:r>
            <a:endParaRPr lang="en-US" dirty="0"/>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141052"/>
            <a:ext cx="6285566" cy="5681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0936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Appearance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620146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ortupe1"/>
          <p:cNvPicPr>
            <a:picLocks noChangeAspect="1" noChangeArrowheads="1"/>
          </p:cNvPicPr>
          <p:nvPr/>
        </p:nvPicPr>
        <p:blipFill>
          <a:blip r:embed="rId3" cstate="print"/>
          <a:srcRect/>
          <a:stretch>
            <a:fillRect/>
          </a:stretch>
        </p:blipFill>
        <p:spPr bwMode="auto">
          <a:xfrm>
            <a:off x="180975" y="996950"/>
            <a:ext cx="5257800" cy="4038600"/>
          </a:xfrm>
          <a:prstGeom prst="rect">
            <a:avLst/>
          </a:prstGeom>
          <a:noFill/>
          <a:ln w="9525">
            <a:noFill/>
            <a:miter lim="800000"/>
            <a:headEnd/>
            <a:tailEnd/>
          </a:ln>
        </p:spPr>
      </p:pic>
      <p:pic>
        <p:nvPicPr>
          <p:cNvPr id="25603" name="Picture 3"/>
          <p:cNvPicPr>
            <a:picLocks noChangeAspect="1" noChangeArrowheads="1"/>
          </p:cNvPicPr>
          <p:nvPr/>
        </p:nvPicPr>
        <p:blipFill>
          <a:blip r:embed="rId4" cstate="print"/>
          <a:srcRect/>
          <a:stretch>
            <a:fillRect/>
          </a:stretch>
        </p:blipFill>
        <p:spPr bwMode="auto">
          <a:xfrm>
            <a:off x="1041400" y="5145088"/>
            <a:ext cx="7105650" cy="1536700"/>
          </a:xfrm>
          <a:prstGeom prst="rect">
            <a:avLst/>
          </a:prstGeom>
          <a:noFill/>
          <a:ln w="9525">
            <a:noFill/>
            <a:miter lim="800000"/>
            <a:headEnd/>
            <a:tailEnd/>
          </a:ln>
        </p:spPr>
      </p:pic>
      <p:sp>
        <p:nvSpPr>
          <p:cNvPr id="25604" name="Text Box 4"/>
          <p:cNvSpPr txBox="1">
            <a:spLocks noChangeArrowheads="1"/>
          </p:cNvSpPr>
          <p:nvPr/>
        </p:nvSpPr>
        <p:spPr bwMode="auto">
          <a:xfrm>
            <a:off x="1143000" y="152400"/>
            <a:ext cx="6826250" cy="641350"/>
          </a:xfrm>
          <a:prstGeom prst="rect">
            <a:avLst/>
          </a:prstGeom>
          <a:noFill/>
          <a:ln w="9525">
            <a:noFill/>
            <a:miter lim="800000"/>
            <a:headEnd/>
            <a:tailEnd/>
          </a:ln>
        </p:spPr>
        <p:txBody>
          <a:bodyPr wrap="none">
            <a:spAutoFit/>
          </a:bodyPr>
          <a:lstStyle/>
          <a:p>
            <a:pPr eaLnBrk="0" hangingPunct="0"/>
            <a:r>
              <a:rPr lang="en-US" sz="3600">
                <a:solidFill>
                  <a:schemeClr val="tx2"/>
                </a:solidFill>
                <a:latin typeface="Times New Roman" pitchFamily="18" charset="0"/>
              </a:rPr>
              <a:t>Eigenfaces (Turk &amp; Pentland, 1991)</a:t>
            </a:r>
          </a:p>
        </p:txBody>
      </p:sp>
      <p:pic>
        <p:nvPicPr>
          <p:cNvPr id="25605" name="Picture 5"/>
          <p:cNvPicPr>
            <a:picLocks noChangeAspect="1" noChangeArrowheads="1"/>
          </p:cNvPicPr>
          <p:nvPr/>
        </p:nvPicPr>
        <p:blipFill>
          <a:blip r:embed="rId5" cstate="print"/>
          <a:srcRect/>
          <a:stretch>
            <a:fillRect/>
          </a:stretch>
        </p:blipFill>
        <p:spPr bwMode="auto">
          <a:xfrm>
            <a:off x="5438775" y="914400"/>
            <a:ext cx="3576638" cy="4267200"/>
          </a:xfrm>
          <a:prstGeom prst="rect">
            <a:avLst/>
          </a:prstGeom>
          <a:noFill/>
          <a:ln w="9525">
            <a:noFill/>
            <a:miter lim="800000"/>
            <a:headEnd/>
            <a:tailEnd/>
          </a:ln>
        </p:spPr>
      </p:pic>
    </p:spTree>
    <p:extLst>
      <p:ext uri="{BB962C8B-B14F-4D97-AF65-F5344CB8AC3E}">
        <p14:creationId xmlns:p14="http://schemas.microsoft.com/office/powerpoint/2010/main" val="3514865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Color Histograms</a:t>
            </a:r>
          </a:p>
        </p:txBody>
      </p:sp>
      <p:sp>
        <p:nvSpPr>
          <p:cNvPr id="26627" name="Rectangle 3"/>
          <p:cNvSpPr>
            <a:spLocks noGrp="1" noChangeArrowheads="1"/>
          </p:cNvSpPr>
          <p:nvPr>
            <p:ph type="body" idx="1"/>
          </p:nvPr>
        </p:nvSpPr>
        <p:spPr/>
        <p:txBody>
          <a:bodyPr/>
          <a:lstStyle/>
          <a:p>
            <a:pPr eaLnBrk="1" hangingPunct="1"/>
            <a:endParaRPr lang="en-US" smtClean="0"/>
          </a:p>
        </p:txBody>
      </p:sp>
      <p:pic>
        <p:nvPicPr>
          <p:cNvPr id="26628" name="Picture 4"/>
          <p:cNvPicPr>
            <a:picLocks noChangeAspect="1" noChangeArrowheads="1"/>
          </p:cNvPicPr>
          <p:nvPr/>
        </p:nvPicPr>
        <p:blipFill>
          <a:blip r:embed="rId3" cstate="print"/>
          <a:srcRect/>
          <a:stretch>
            <a:fillRect/>
          </a:stretch>
        </p:blipFill>
        <p:spPr bwMode="auto">
          <a:xfrm>
            <a:off x="4187825" y="1600200"/>
            <a:ext cx="3813175" cy="1811338"/>
          </a:xfrm>
          <a:prstGeom prst="rect">
            <a:avLst/>
          </a:prstGeom>
          <a:noFill/>
          <a:ln w="9525">
            <a:noFill/>
            <a:miter lim="800000"/>
            <a:headEnd/>
            <a:tailEnd/>
          </a:ln>
        </p:spPr>
      </p:pic>
      <p:pic>
        <p:nvPicPr>
          <p:cNvPr id="26629" name="Picture 5"/>
          <p:cNvPicPr>
            <a:picLocks noChangeAspect="1" noChangeArrowheads="1"/>
          </p:cNvPicPr>
          <p:nvPr/>
        </p:nvPicPr>
        <p:blipFill>
          <a:blip r:embed="rId4" cstate="print"/>
          <a:srcRect/>
          <a:stretch>
            <a:fillRect/>
          </a:stretch>
        </p:blipFill>
        <p:spPr bwMode="auto">
          <a:xfrm>
            <a:off x="1143000" y="2590800"/>
            <a:ext cx="2395538" cy="3605213"/>
          </a:xfrm>
          <a:prstGeom prst="rect">
            <a:avLst/>
          </a:prstGeom>
          <a:noFill/>
          <a:ln w="9525">
            <a:noFill/>
            <a:miter lim="800000"/>
            <a:headEnd/>
            <a:tailEnd/>
          </a:ln>
        </p:spPr>
      </p:pic>
      <p:pic>
        <p:nvPicPr>
          <p:cNvPr id="26630" name="Picture 6"/>
          <p:cNvPicPr>
            <a:picLocks noChangeAspect="1" noChangeArrowheads="1"/>
          </p:cNvPicPr>
          <p:nvPr/>
        </p:nvPicPr>
        <p:blipFill>
          <a:blip r:embed="rId5" cstate="print"/>
          <a:srcRect/>
          <a:stretch>
            <a:fillRect/>
          </a:stretch>
        </p:blipFill>
        <p:spPr bwMode="auto">
          <a:xfrm>
            <a:off x="3657600" y="3886200"/>
            <a:ext cx="2336800" cy="2298700"/>
          </a:xfrm>
          <a:prstGeom prst="rect">
            <a:avLst/>
          </a:prstGeom>
          <a:noFill/>
          <a:ln w="9525">
            <a:noFill/>
            <a:miter lim="800000"/>
            <a:headEnd/>
            <a:tailEnd/>
          </a:ln>
        </p:spPr>
      </p:pic>
      <p:sp>
        <p:nvSpPr>
          <p:cNvPr id="26631" name="Rectangle 7"/>
          <p:cNvSpPr>
            <a:spLocks noChangeArrowheads="1"/>
          </p:cNvSpPr>
          <p:nvPr/>
        </p:nvSpPr>
        <p:spPr bwMode="auto">
          <a:xfrm>
            <a:off x="1343025" y="6324600"/>
            <a:ext cx="6457950" cy="457200"/>
          </a:xfrm>
          <a:prstGeom prst="rect">
            <a:avLst/>
          </a:prstGeom>
          <a:noFill/>
          <a:ln w="9525">
            <a:noFill/>
            <a:miter lim="800000"/>
            <a:headEnd/>
            <a:tailEnd/>
          </a:ln>
        </p:spPr>
        <p:txBody>
          <a:bodyPr wrap="none">
            <a:spAutoFit/>
          </a:bodyPr>
          <a:lstStyle/>
          <a:p>
            <a:pPr eaLnBrk="0" hangingPunct="0"/>
            <a:r>
              <a:rPr lang="en-US" sz="2400" dirty="0">
                <a:cs typeface="Arial" charset="0"/>
              </a:rPr>
              <a:t>Swain and Ballard, </a:t>
            </a:r>
            <a:r>
              <a:rPr lang="en-US" sz="2400" dirty="0">
                <a:cs typeface="Arial" charset="0"/>
                <a:hlinkClick r:id="rId6"/>
              </a:rPr>
              <a:t>Color Indexing</a:t>
            </a:r>
            <a:r>
              <a:rPr lang="en-US" sz="2400" dirty="0">
                <a:cs typeface="Arial" charset="0"/>
              </a:rPr>
              <a:t>, IJCV 1991.</a:t>
            </a:r>
          </a:p>
        </p:txBody>
      </p:sp>
    </p:spTree>
    <p:extLst>
      <p:ext uri="{BB962C8B-B14F-4D97-AF65-F5344CB8AC3E}">
        <p14:creationId xmlns:p14="http://schemas.microsoft.com/office/powerpoint/2010/main" val="35690557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4"/>
          <p:cNvSpPr txBox="1">
            <a:spLocks noChangeArrowheads="1"/>
          </p:cNvSpPr>
          <p:nvPr/>
        </p:nvSpPr>
        <p:spPr bwMode="auto">
          <a:xfrm>
            <a:off x="228600" y="6172200"/>
            <a:ext cx="8839200" cy="641350"/>
          </a:xfrm>
          <a:prstGeom prst="rect">
            <a:avLst/>
          </a:prstGeom>
          <a:noFill/>
          <a:ln w="9525">
            <a:noFill/>
            <a:miter lim="800000"/>
            <a:headEnd/>
            <a:tailEnd/>
          </a:ln>
        </p:spPr>
        <p:txBody>
          <a:bodyPr>
            <a:spAutoFit/>
          </a:bodyPr>
          <a:lstStyle/>
          <a:p>
            <a:pPr eaLnBrk="0" hangingPunct="0"/>
            <a:r>
              <a:rPr lang="en-US">
                <a:solidFill>
                  <a:schemeClr val="tx2"/>
                </a:solidFill>
              </a:rPr>
              <a:t>H. Murase and S. Nayar, </a:t>
            </a:r>
            <a:r>
              <a:rPr lang="en-US"/>
              <a:t>Visual learning and recognition of 3-d objects from appearance, IJCV 1995</a:t>
            </a:r>
          </a:p>
        </p:txBody>
      </p:sp>
      <p:sp>
        <p:nvSpPr>
          <p:cNvPr id="27651" name="Rectangle 5"/>
          <p:cNvSpPr>
            <a:spLocks noGrp="1" noChangeArrowheads="1"/>
          </p:cNvSpPr>
          <p:nvPr>
            <p:ph type="title"/>
          </p:nvPr>
        </p:nvSpPr>
        <p:spPr>
          <a:xfrm>
            <a:off x="457200" y="274638"/>
            <a:ext cx="8229600" cy="792162"/>
          </a:xfrm>
        </p:spPr>
        <p:txBody>
          <a:bodyPr/>
          <a:lstStyle/>
          <a:p>
            <a:pPr eaLnBrk="1" hangingPunct="1"/>
            <a:r>
              <a:rPr lang="en-US" smtClean="0"/>
              <a:t>Appearance manifolds</a:t>
            </a:r>
          </a:p>
        </p:txBody>
      </p:sp>
      <p:pic>
        <p:nvPicPr>
          <p:cNvPr id="6" name="100object-recog.mpg">
            <a:hlinkClick r:id="" action="ppaction://media"/>
          </p:cNvPr>
          <p:cNvPicPr>
            <a:picLocks noRot="1" noChangeAspect="1"/>
          </p:cNvPicPr>
          <p:nvPr>
            <a:videoFile r:link="rId1"/>
          </p:nvPr>
        </p:nvPicPr>
        <p:blipFill>
          <a:blip r:embed="rId5" cstate="print"/>
          <a:stretch>
            <a:fillRect/>
          </a:stretch>
        </p:blipFill>
        <p:spPr>
          <a:xfrm>
            <a:off x="4724400" y="2667000"/>
            <a:ext cx="4165600" cy="3124200"/>
          </a:xfrm>
          <a:prstGeom prst="rect">
            <a:avLst/>
          </a:prstGeom>
        </p:spPr>
      </p:pic>
      <p:pic>
        <p:nvPicPr>
          <p:cNvPr id="7" name="100object-vectors.mpg">
            <a:hlinkClick r:id="" action="ppaction://media"/>
          </p:cNvPr>
          <p:cNvPicPr>
            <a:picLocks noRot="1" noChangeAspect="1"/>
          </p:cNvPicPr>
          <p:nvPr>
            <a:videoFile r:link="rId2"/>
          </p:nvPr>
        </p:nvPicPr>
        <p:blipFill>
          <a:blip r:embed="rId6" cstate="print"/>
          <a:stretch>
            <a:fillRect/>
          </a:stretch>
        </p:blipFill>
        <p:spPr>
          <a:xfrm>
            <a:off x="304800" y="1600200"/>
            <a:ext cx="4165600" cy="3124200"/>
          </a:xfrm>
          <a:prstGeom prst="rect">
            <a:avLst/>
          </a:prstGeom>
        </p:spPr>
      </p:pic>
    </p:spTree>
    <p:extLst>
      <p:ext uri="{BB962C8B-B14F-4D97-AF65-F5344CB8AC3E}">
        <p14:creationId xmlns:p14="http://schemas.microsoft.com/office/powerpoint/2010/main" val="12133427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p:cTn id="13"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many categories?</a:t>
            </a:r>
            <a:endParaRPr lang="en-US" dirty="0"/>
          </a:p>
        </p:txBody>
      </p:sp>
      <p:pic>
        <p:nvPicPr>
          <p:cNvPr id="4" name="Picture 3" descr="dictionary-2"/>
          <p:cNvPicPr>
            <a:picLocks noChangeAspect="1" noChangeArrowheads="1"/>
          </p:cNvPicPr>
          <p:nvPr/>
        </p:nvPicPr>
        <p:blipFill>
          <a:blip r:embed="rId2" cstate="print">
            <a:lum bright="-6000" contrast="24000"/>
          </a:blip>
          <a:srcRect/>
          <a:stretch>
            <a:fillRect/>
          </a:stretch>
        </p:blipFill>
        <p:spPr bwMode="auto">
          <a:xfrm>
            <a:off x="2590800" y="3581400"/>
            <a:ext cx="4000500" cy="2977515"/>
          </a:xfrm>
          <a:prstGeom prst="rect">
            <a:avLst/>
          </a:prstGeom>
          <a:noFill/>
          <a:ln w="9525">
            <a:noFill/>
            <a:miter lim="800000"/>
            <a:headEnd/>
            <a:tailEnd/>
          </a:ln>
        </p:spPr>
      </p:pic>
    </p:spTree>
    <p:extLst>
      <p:ext uri="{BB962C8B-B14F-4D97-AF65-F5344CB8AC3E}">
        <p14:creationId xmlns:p14="http://schemas.microsoft.com/office/powerpoint/2010/main" val="21081634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Local features </a:t>
            </a:r>
            <a:endParaRPr lang="en-US" dirty="0"/>
          </a:p>
        </p:txBody>
      </p:sp>
      <p:pic>
        <p:nvPicPr>
          <p:cNvPr id="122881" name="Picture 1"/>
          <p:cNvPicPr>
            <a:picLocks noChangeAspect="1" noChangeArrowheads="1"/>
          </p:cNvPicPr>
          <p:nvPr/>
        </p:nvPicPr>
        <p:blipFill>
          <a:blip r:embed="rId3" cstate="print"/>
          <a:srcRect/>
          <a:stretch>
            <a:fillRect/>
          </a:stretch>
        </p:blipFill>
        <p:spPr bwMode="auto">
          <a:xfrm rot="5400000">
            <a:off x="539980" y="1951040"/>
            <a:ext cx="1307452" cy="863412"/>
          </a:xfrm>
          <a:prstGeom prst="rect">
            <a:avLst/>
          </a:prstGeom>
          <a:noFill/>
          <a:ln w="9525">
            <a:noFill/>
            <a:miter lim="800000"/>
            <a:headEnd/>
            <a:tailEnd/>
          </a:ln>
        </p:spPr>
      </p:pic>
      <p:pic>
        <p:nvPicPr>
          <p:cNvPr id="122882" name="Picture 2"/>
          <p:cNvPicPr>
            <a:picLocks noChangeAspect="1" noChangeArrowheads="1"/>
          </p:cNvPicPr>
          <p:nvPr/>
        </p:nvPicPr>
        <p:blipFill>
          <a:blip r:embed="rId4" cstate="print"/>
          <a:srcRect/>
          <a:stretch>
            <a:fillRect/>
          </a:stretch>
        </p:blipFill>
        <p:spPr bwMode="auto">
          <a:xfrm rot="5400000">
            <a:off x="1699418" y="1934602"/>
            <a:ext cx="1318979" cy="907816"/>
          </a:xfrm>
          <a:prstGeom prst="rect">
            <a:avLst/>
          </a:prstGeom>
          <a:noFill/>
          <a:ln w="9525">
            <a:noFill/>
            <a:miter lim="800000"/>
            <a:headEnd/>
            <a:tailEnd/>
          </a:ln>
        </p:spPr>
      </p:pic>
      <p:pic>
        <p:nvPicPr>
          <p:cNvPr id="122883" name="Picture 3"/>
          <p:cNvPicPr>
            <a:picLocks noChangeAspect="1" noChangeArrowheads="1"/>
          </p:cNvPicPr>
          <p:nvPr/>
        </p:nvPicPr>
        <p:blipFill>
          <a:blip r:embed="rId5" cstate="print"/>
          <a:srcRect/>
          <a:stretch>
            <a:fillRect/>
          </a:stretch>
        </p:blipFill>
        <p:spPr bwMode="auto">
          <a:xfrm rot="5400000">
            <a:off x="3029084" y="1824136"/>
            <a:ext cx="1295400" cy="1105167"/>
          </a:xfrm>
          <a:prstGeom prst="rect">
            <a:avLst/>
          </a:prstGeom>
          <a:noFill/>
          <a:ln w="9525">
            <a:noFill/>
            <a:miter lim="800000"/>
            <a:headEnd/>
            <a:tailEnd/>
          </a:ln>
        </p:spPr>
      </p:pic>
      <p:pic>
        <p:nvPicPr>
          <p:cNvPr id="122885" name="Picture 5"/>
          <p:cNvPicPr>
            <a:picLocks noChangeAspect="1" noChangeArrowheads="1"/>
          </p:cNvPicPr>
          <p:nvPr/>
        </p:nvPicPr>
        <p:blipFill>
          <a:blip r:embed="rId6" cstate="print"/>
          <a:srcRect/>
          <a:stretch>
            <a:fillRect/>
          </a:stretch>
        </p:blipFill>
        <p:spPr bwMode="auto">
          <a:xfrm>
            <a:off x="533400" y="3292475"/>
            <a:ext cx="3829383" cy="2879725"/>
          </a:xfrm>
          <a:prstGeom prst="rect">
            <a:avLst/>
          </a:prstGeom>
          <a:noFill/>
          <a:ln w="9525">
            <a:noFill/>
            <a:miter lim="800000"/>
            <a:headEnd/>
            <a:tailEnd/>
          </a:ln>
        </p:spPr>
      </p:pic>
      <p:pic>
        <p:nvPicPr>
          <p:cNvPr id="122887" name="Picture 7"/>
          <p:cNvPicPr>
            <a:picLocks noChangeAspect="1" noChangeArrowheads="1"/>
          </p:cNvPicPr>
          <p:nvPr/>
        </p:nvPicPr>
        <p:blipFill>
          <a:blip r:embed="rId7" cstate="print"/>
          <a:srcRect/>
          <a:stretch>
            <a:fillRect/>
          </a:stretch>
        </p:blipFill>
        <p:spPr bwMode="auto">
          <a:xfrm>
            <a:off x="4876799" y="1957620"/>
            <a:ext cx="4021717" cy="990600"/>
          </a:xfrm>
          <a:prstGeom prst="rect">
            <a:avLst/>
          </a:prstGeom>
          <a:noFill/>
          <a:ln w="9525">
            <a:noFill/>
            <a:miter lim="800000"/>
            <a:headEnd/>
            <a:tailEnd/>
          </a:ln>
        </p:spPr>
      </p:pic>
      <p:pic>
        <p:nvPicPr>
          <p:cNvPr id="122888" name="Picture 8"/>
          <p:cNvPicPr>
            <a:picLocks noChangeAspect="1" noChangeArrowheads="1"/>
          </p:cNvPicPr>
          <p:nvPr/>
        </p:nvPicPr>
        <p:blipFill>
          <a:blip r:embed="rId8" cstate="print"/>
          <a:srcRect/>
          <a:stretch>
            <a:fillRect/>
          </a:stretch>
        </p:blipFill>
        <p:spPr bwMode="auto">
          <a:xfrm>
            <a:off x="4953000" y="3295700"/>
            <a:ext cx="3810000" cy="2858349"/>
          </a:xfrm>
          <a:prstGeom prst="rect">
            <a:avLst/>
          </a:prstGeom>
          <a:noFill/>
          <a:ln w="9525">
            <a:noFill/>
            <a:miter lim="800000"/>
            <a:headEnd/>
            <a:tailEnd/>
          </a:ln>
        </p:spPr>
      </p:pic>
      <p:sp>
        <p:nvSpPr>
          <p:cNvPr id="13" name="Rectangle 7"/>
          <p:cNvSpPr>
            <a:spLocks noChangeArrowheads="1"/>
          </p:cNvSpPr>
          <p:nvPr/>
        </p:nvSpPr>
        <p:spPr bwMode="auto">
          <a:xfrm>
            <a:off x="3429000" y="6412468"/>
            <a:ext cx="2403222" cy="369332"/>
          </a:xfrm>
          <a:prstGeom prst="rect">
            <a:avLst/>
          </a:prstGeom>
          <a:noFill/>
          <a:ln w="9525">
            <a:noFill/>
            <a:miter lim="800000"/>
            <a:headEnd/>
            <a:tailEnd/>
          </a:ln>
        </p:spPr>
        <p:txBody>
          <a:bodyPr wrap="none">
            <a:spAutoFit/>
          </a:bodyPr>
          <a:lstStyle/>
          <a:p>
            <a:pPr eaLnBrk="0" hangingPunct="0"/>
            <a:r>
              <a:rPr lang="en-US" dirty="0" smtClean="0">
                <a:cs typeface="Arial" charset="0"/>
              </a:rPr>
              <a:t>D. Lowe (1999, 2004)</a:t>
            </a:r>
            <a:endParaRPr lang="en-US" dirty="0">
              <a:cs typeface="Arial" charset="0"/>
            </a:endParaRPr>
          </a:p>
        </p:txBody>
      </p:sp>
    </p:spTree>
    <p:extLst>
      <p:ext uri="{BB962C8B-B14F-4D97-AF65-F5344CB8AC3E}">
        <p14:creationId xmlns:p14="http://schemas.microsoft.com/office/powerpoint/2010/main" val="108042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cstate="print"/>
          <a:srcRect/>
          <a:stretch>
            <a:fillRect/>
          </a:stretch>
        </p:blipFill>
        <p:spPr bwMode="auto">
          <a:xfrm>
            <a:off x="2667000" y="3200400"/>
            <a:ext cx="4292600" cy="3159125"/>
          </a:xfrm>
          <a:prstGeom prst="rect">
            <a:avLst/>
          </a:prstGeom>
          <a:noFill/>
          <a:ln w="9525">
            <a:noFill/>
            <a:miter lim="800000"/>
            <a:headEnd/>
            <a:tailEnd/>
          </a:ln>
        </p:spPr>
      </p:pic>
      <p:sp>
        <p:nvSpPr>
          <p:cNvPr id="35843" name="Rectangle 3"/>
          <p:cNvSpPr>
            <a:spLocks noGrp="1" noChangeArrowheads="1"/>
          </p:cNvSpPr>
          <p:nvPr>
            <p:ph type="title"/>
          </p:nvPr>
        </p:nvSpPr>
        <p:spPr>
          <a:xfrm>
            <a:off x="457200" y="228600"/>
            <a:ext cx="8229600" cy="1143000"/>
          </a:xfrm>
        </p:spPr>
        <p:txBody>
          <a:bodyPr/>
          <a:lstStyle/>
          <a:p>
            <a:pPr eaLnBrk="1" hangingPunct="1"/>
            <a:r>
              <a:rPr lang="en-US" dirty="0" smtClean="0"/>
              <a:t>Parts-and-shape models</a:t>
            </a:r>
          </a:p>
        </p:txBody>
      </p:sp>
      <p:sp>
        <p:nvSpPr>
          <p:cNvPr id="35844" name="Rectangle 4"/>
          <p:cNvSpPr>
            <a:spLocks noGrp="1" noChangeArrowheads="1"/>
          </p:cNvSpPr>
          <p:nvPr>
            <p:ph type="body" idx="1"/>
          </p:nvPr>
        </p:nvSpPr>
        <p:spPr>
          <a:xfrm>
            <a:off x="152400" y="1524000"/>
            <a:ext cx="8229600" cy="4449763"/>
          </a:xfrm>
        </p:spPr>
        <p:txBody>
          <a:bodyPr/>
          <a:lstStyle/>
          <a:p>
            <a:pPr eaLnBrk="1" hangingPunct="1"/>
            <a:r>
              <a:rPr lang="en-US" sz="2400" dirty="0" smtClean="0"/>
              <a:t>Model:</a:t>
            </a:r>
          </a:p>
          <a:p>
            <a:pPr lvl="1" eaLnBrk="1" hangingPunct="1"/>
            <a:r>
              <a:rPr lang="en-US" dirty="0" smtClean="0"/>
              <a:t>Object as a set of parts</a:t>
            </a:r>
          </a:p>
          <a:p>
            <a:pPr lvl="1" eaLnBrk="1" hangingPunct="1"/>
            <a:r>
              <a:rPr lang="en-US" dirty="0" smtClean="0"/>
              <a:t>Relative locations between parts</a:t>
            </a:r>
          </a:p>
          <a:p>
            <a:pPr lvl="1" eaLnBrk="1" hangingPunct="1"/>
            <a:r>
              <a:rPr lang="en-US" dirty="0" smtClean="0"/>
              <a:t>Appearance of part</a:t>
            </a:r>
          </a:p>
          <a:p>
            <a:pPr lvl="1" eaLnBrk="1" hangingPunct="1">
              <a:buFontTx/>
              <a:buNone/>
            </a:pPr>
            <a:endParaRPr lang="en-US" dirty="0" smtClean="0"/>
          </a:p>
        </p:txBody>
      </p:sp>
      <p:sp>
        <p:nvSpPr>
          <p:cNvPr id="35845" name="Text Box 5"/>
          <p:cNvSpPr txBox="1">
            <a:spLocks noChangeArrowheads="1"/>
          </p:cNvSpPr>
          <p:nvPr/>
        </p:nvSpPr>
        <p:spPr bwMode="auto">
          <a:xfrm>
            <a:off x="5994400" y="6553200"/>
            <a:ext cx="3149600" cy="304800"/>
          </a:xfrm>
          <a:prstGeom prst="rect">
            <a:avLst/>
          </a:prstGeom>
          <a:noFill/>
          <a:ln w="9525">
            <a:noFill/>
            <a:miter lim="800000"/>
            <a:headEnd/>
            <a:tailEnd/>
          </a:ln>
        </p:spPr>
        <p:txBody>
          <a:bodyPr wrap="none">
            <a:spAutoFit/>
          </a:bodyPr>
          <a:lstStyle/>
          <a:p>
            <a:r>
              <a:rPr lang="en-US" sz="1400"/>
              <a:t>Figure from [Fischler </a:t>
            </a:r>
            <a:r>
              <a:rPr lang="en-GB" sz="1400"/>
              <a:t>&amp; Elschlager </a:t>
            </a:r>
            <a:r>
              <a:rPr lang="en-US" sz="1400"/>
              <a:t>73]</a:t>
            </a:r>
          </a:p>
        </p:txBody>
      </p:sp>
    </p:spTree>
    <p:extLst>
      <p:ext uri="{BB962C8B-B14F-4D97-AF65-F5344CB8AC3E}">
        <p14:creationId xmlns:p14="http://schemas.microsoft.com/office/powerpoint/2010/main" val="26019514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0" y="72723"/>
            <a:ext cx="9144000" cy="576867"/>
          </a:xfrm>
          <a:prstGeom prst="rect">
            <a:avLst/>
          </a:prstGeom>
          <a:noFill/>
          <a:ln w="9525">
            <a:noFill/>
            <a:miter lim="800000"/>
            <a:headEnd/>
            <a:tailEnd/>
          </a:ln>
        </p:spPr>
        <p:txBody>
          <a:bodyPr lIns="83608" tIns="41804" rIns="83608" bIns="41804" anchor="ctr">
            <a:spAutoFit/>
          </a:bodyPr>
          <a:lstStyle/>
          <a:p>
            <a:pPr algn="ctr" defTabSz="830263" eaLnBrk="0" hangingPunct="0">
              <a:tabLst>
                <a:tab pos="0" algn="l"/>
                <a:tab pos="414338" algn="l"/>
                <a:tab pos="830263" algn="l"/>
                <a:tab pos="1244600" algn="l"/>
                <a:tab pos="1658938" algn="l"/>
                <a:tab pos="2073275" algn="l"/>
                <a:tab pos="2489200" algn="l"/>
                <a:tab pos="2903538" algn="l"/>
                <a:tab pos="3317875" algn="l"/>
                <a:tab pos="3732213" algn="l"/>
                <a:tab pos="4148138" algn="l"/>
                <a:tab pos="4562475" algn="l"/>
                <a:tab pos="4976813" algn="l"/>
                <a:tab pos="5392738" algn="l"/>
                <a:tab pos="5807075" algn="l"/>
                <a:tab pos="6221413" algn="l"/>
                <a:tab pos="6635750" algn="l"/>
                <a:tab pos="7051675" algn="l"/>
                <a:tab pos="7466013" algn="l"/>
                <a:tab pos="7880350" algn="l"/>
                <a:tab pos="8294688" algn="l"/>
              </a:tabLst>
            </a:pPr>
            <a:r>
              <a:rPr lang="en-GB" sz="3200" dirty="0" smtClean="0"/>
              <a:t>Constellation models</a:t>
            </a:r>
            <a:endParaRPr lang="en-GB" sz="3200" dirty="0"/>
          </a:p>
        </p:txBody>
      </p:sp>
      <p:grpSp>
        <p:nvGrpSpPr>
          <p:cNvPr id="34819" name="Group 22"/>
          <p:cNvGrpSpPr>
            <a:grpSpLocks/>
          </p:cNvGrpSpPr>
          <p:nvPr/>
        </p:nvGrpSpPr>
        <p:grpSpPr bwMode="auto">
          <a:xfrm>
            <a:off x="762000" y="762000"/>
            <a:ext cx="7696200" cy="5257800"/>
            <a:chOff x="192" y="432"/>
            <a:chExt cx="5259" cy="3769"/>
          </a:xfrm>
        </p:grpSpPr>
        <p:pic>
          <p:nvPicPr>
            <p:cNvPr id="34821" name="Picture 3"/>
            <p:cNvPicPr>
              <a:picLocks noChangeAspect="1" noChangeArrowheads="1"/>
            </p:cNvPicPr>
            <p:nvPr/>
          </p:nvPicPr>
          <p:blipFill>
            <a:blip r:embed="rId3" cstate="print"/>
            <a:srcRect/>
            <a:stretch>
              <a:fillRect/>
            </a:stretch>
          </p:blipFill>
          <p:spPr bwMode="auto">
            <a:xfrm>
              <a:off x="2924" y="622"/>
              <a:ext cx="2521" cy="1677"/>
            </a:xfrm>
            <a:prstGeom prst="rect">
              <a:avLst/>
            </a:prstGeom>
            <a:noFill/>
            <a:ln w="9525">
              <a:noFill/>
              <a:miter lim="800000"/>
              <a:headEnd/>
              <a:tailEnd/>
            </a:ln>
          </p:spPr>
        </p:pic>
        <p:pic>
          <p:nvPicPr>
            <p:cNvPr id="34822" name="Picture 4"/>
            <p:cNvPicPr>
              <a:picLocks noChangeAspect="1" noChangeArrowheads="1"/>
            </p:cNvPicPr>
            <p:nvPr/>
          </p:nvPicPr>
          <p:blipFill>
            <a:blip r:embed="rId4" cstate="print"/>
            <a:srcRect/>
            <a:stretch>
              <a:fillRect/>
            </a:stretch>
          </p:blipFill>
          <p:spPr bwMode="auto">
            <a:xfrm>
              <a:off x="2944" y="2466"/>
              <a:ext cx="2507" cy="1675"/>
            </a:xfrm>
            <a:prstGeom prst="rect">
              <a:avLst/>
            </a:prstGeom>
            <a:noFill/>
            <a:ln w="9525">
              <a:noFill/>
              <a:miter lim="800000"/>
              <a:headEnd/>
              <a:tailEnd/>
            </a:ln>
          </p:spPr>
        </p:pic>
        <p:pic>
          <p:nvPicPr>
            <p:cNvPr id="34823" name="Picture 5" descr="car_front"/>
            <p:cNvPicPr>
              <a:picLocks noChangeAspect="1" noChangeArrowheads="1"/>
            </p:cNvPicPr>
            <p:nvPr/>
          </p:nvPicPr>
          <p:blipFill>
            <a:blip r:embed="rId5" cstate="print"/>
            <a:srcRect/>
            <a:stretch>
              <a:fillRect/>
            </a:stretch>
          </p:blipFill>
          <p:spPr bwMode="auto">
            <a:xfrm>
              <a:off x="624" y="432"/>
              <a:ext cx="2112" cy="2112"/>
            </a:xfrm>
            <a:prstGeom prst="rect">
              <a:avLst/>
            </a:prstGeom>
            <a:noFill/>
            <a:ln w="9525">
              <a:noFill/>
              <a:miter lim="800000"/>
              <a:headEnd/>
              <a:tailEnd/>
            </a:ln>
          </p:spPr>
        </p:pic>
        <p:pic>
          <p:nvPicPr>
            <p:cNvPr id="34824" name="Picture 6" descr="First%20Bought%20Car%20Front"/>
            <p:cNvPicPr>
              <a:picLocks noChangeAspect="1" noChangeArrowheads="1"/>
            </p:cNvPicPr>
            <p:nvPr/>
          </p:nvPicPr>
          <p:blipFill>
            <a:blip r:embed="rId6" cstate="print"/>
            <a:srcRect/>
            <a:stretch>
              <a:fillRect/>
            </a:stretch>
          </p:blipFill>
          <p:spPr bwMode="auto">
            <a:xfrm>
              <a:off x="192" y="2400"/>
              <a:ext cx="2700" cy="1800"/>
            </a:xfrm>
            <a:prstGeom prst="rect">
              <a:avLst/>
            </a:prstGeom>
            <a:noFill/>
            <a:ln w="9525">
              <a:noFill/>
              <a:miter lim="800000"/>
              <a:headEnd/>
              <a:tailEnd/>
            </a:ln>
          </p:spPr>
        </p:pic>
        <p:grpSp>
          <p:nvGrpSpPr>
            <p:cNvPr id="34825" name="Group 7"/>
            <p:cNvGrpSpPr>
              <a:grpSpLocks/>
            </p:cNvGrpSpPr>
            <p:nvPr/>
          </p:nvGrpSpPr>
          <p:grpSpPr bwMode="auto">
            <a:xfrm>
              <a:off x="576" y="1632"/>
              <a:ext cx="3213" cy="2569"/>
              <a:chOff x="576" y="1632"/>
              <a:chExt cx="3213" cy="2569"/>
            </a:xfrm>
          </p:grpSpPr>
          <p:sp>
            <p:nvSpPr>
              <p:cNvPr id="34836" name="Oval 8"/>
              <p:cNvSpPr>
                <a:spLocks noChangeArrowheads="1"/>
              </p:cNvSpPr>
              <p:nvPr/>
            </p:nvSpPr>
            <p:spPr bwMode="auto">
              <a:xfrm>
                <a:off x="3272" y="1711"/>
                <a:ext cx="517" cy="560"/>
              </a:xfrm>
              <a:prstGeom prst="ellipse">
                <a:avLst/>
              </a:prstGeom>
              <a:noFill/>
              <a:ln w="254160">
                <a:solidFill>
                  <a:srgbClr val="3366FF"/>
                </a:solidFill>
                <a:round/>
                <a:headEnd/>
                <a:tailEnd/>
              </a:ln>
            </p:spPr>
            <p:txBody>
              <a:bodyPr wrap="none" anchor="ctr"/>
              <a:lstStyle/>
              <a:p>
                <a:endParaRPr lang="en-US"/>
              </a:p>
            </p:txBody>
          </p:sp>
          <p:sp>
            <p:nvSpPr>
              <p:cNvPr id="34837" name="Oval 9"/>
              <p:cNvSpPr>
                <a:spLocks noChangeArrowheads="1"/>
              </p:cNvSpPr>
              <p:nvPr/>
            </p:nvSpPr>
            <p:spPr bwMode="auto">
              <a:xfrm>
                <a:off x="3109" y="3641"/>
                <a:ext cx="517" cy="560"/>
              </a:xfrm>
              <a:prstGeom prst="ellipse">
                <a:avLst/>
              </a:prstGeom>
              <a:noFill/>
              <a:ln w="254160">
                <a:solidFill>
                  <a:srgbClr val="3366FF"/>
                </a:solidFill>
                <a:round/>
                <a:headEnd/>
                <a:tailEnd/>
              </a:ln>
            </p:spPr>
            <p:txBody>
              <a:bodyPr wrap="none" anchor="ctr"/>
              <a:lstStyle/>
              <a:p>
                <a:endParaRPr lang="en-US"/>
              </a:p>
            </p:txBody>
          </p:sp>
          <p:sp>
            <p:nvSpPr>
              <p:cNvPr id="34838" name="Oval 10"/>
              <p:cNvSpPr>
                <a:spLocks noChangeArrowheads="1"/>
              </p:cNvSpPr>
              <p:nvPr/>
            </p:nvSpPr>
            <p:spPr bwMode="auto">
              <a:xfrm>
                <a:off x="720" y="1632"/>
                <a:ext cx="517" cy="560"/>
              </a:xfrm>
              <a:prstGeom prst="ellipse">
                <a:avLst/>
              </a:prstGeom>
              <a:noFill/>
              <a:ln w="254160">
                <a:solidFill>
                  <a:srgbClr val="3366FF"/>
                </a:solidFill>
                <a:round/>
                <a:headEnd/>
                <a:tailEnd/>
              </a:ln>
            </p:spPr>
            <p:txBody>
              <a:bodyPr wrap="none" anchor="ctr"/>
              <a:lstStyle/>
              <a:p>
                <a:endParaRPr lang="en-US"/>
              </a:p>
            </p:txBody>
          </p:sp>
          <p:sp>
            <p:nvSpPr>
              <p:cNvPr id="34839" name="Oval 11"/>
              <p:cNvSpPr>
                <a:spLocks noChangeArrowheads="1"/>
              </p:cNvSpPr>
              <p:nvPr/>
            </p:nvSpPr>
            <p:spPr bwMode="auto">
              <a:xfrm>
                <a:off x="576" y="3504"/>
                <a:ext cx="517" cy="560"/>
              </a:xfrm>
              <a:prstGeom prst="ellipse">
                <a:avLst/>
              </a:prstGeom>
              <a:noFill/>
              <a:ln w="254160">
                <a:solidFill>
                  <a:srgbClr val="3366FF"/>
                </a:solidFill>
                <a:round/>
                <a:headEnd/>
                <a:tailEnd/>
              </a:ln>
            </p:spPr>
            <p:txBody>
              <a:bodyPr wrap="none" anchor="ctr"/>
              <a:lstStyle/>
              <a:p>
                <a:endParaRPr lang="en-US"/>
              </a:p>
            </p:txBody>
          </p:sp>
        </p:grpSp>
        <p:grpSp>
          <p:nvGrpSpPr>
            <p:cNvPr id="34826" name="Group 12"/>
            <p:cNvGrpSpPr>
              <a:grpSpLocks/>
            </p:cNvGrpSpPr>
            <p:nvPr/>
          </p:nvGrpSpPr>
          <p:grpSpPr bwMode="auto">
            <a:xfrm>
              <a:off x="1776" y="578"/>
              <a:ext cx="3058" cy="2430"/>
              <a:chOff x="1776" y="578"/>
              <a:chExt cx="3058" cy="2430"/>
            </a:xfrm>
          </p:grpSpPr>
          <p:sp>
            <p:nvSpPr>
              <p:cNvPr id="34832" name="Oval 13"/>
              <p:cNvSpPr>
                <a:spLocks noChangeArrowheads="1"/>
              </p:cNvSpPr>
              <p:nvPr/>
            </p:nvSpPr>
            <p:spPr bwMode="auto">
              <a:xfrm>
                <a:off x="4317" y="578"/>
                <a:ext cx="517" cy="560"/>
              </a:xfrm>
              <a:prstGeom prst="ellipse">
                <a:avLst/>
              </a:prstGeom>
              <a:noFill/>
              <a:ln w="254160">
                <a:solidFill>
                  <a:srgbClr val="FFFF00"/>
                </a:solidFill>
                <a:round/>
                <a:headEnd/>
                <a:tailEnd/>
              </a:ln>
            </p:spPr>
            <p:txBody>
              <a:bodyPr wrap="none" anchor="ctr"/>
              <a:lstStyle/>
              <a:p>
                <a:endParaRPr lang="en-US"/>
              </a:p>
            </p:txBody>
          </p:sp>
          <p:sp>
            <p:nvSpPr>
              <p:cNvPr id="34833" name="Oval 14"/>
              <p:cNvSpPr>
                <a:spLocks noChangeArrowheads="1"/>
              </p:cNvSpPr>
              <p:nvPr/>
            </p:nvSpPr>
            <p:spPr bwMode="auto">
              <a:xfrm>
                <a:off x="4242" y="2422"/>
                <a:ext cx="517" cy="560"/>
              </a:xfrm>
              <a:prstGeom prst="ellipse">
                <a:avLst/>
              </a:prstGeom>
              <a:noFill/>
              <a:ln w="254160">
                <a:solidFill>
                  <a:srgbClr val="FFFF00"/>
                </a:solidFill>
                <a:round/>
                <a:headEnd/>
                <a:tailEnd/>
              </a:ln>
            </p:spPr>
            <p:txBody>
              <a:bodyPr wrap="none" anchor="ctr"/>
              <a:lstStyle/>
              <a:p>
                <a:endParaRPr lang="en-US"/>
              </a:p>
            </p:txBody>
          </p:sp>
          <p:sp>
            <p:nvSpPr>
              <p:cNvPr id="34834" name="Oval 15"/>
              <p:cNvSpPr>
                <a:spLocks noChangeArrowheads="1"/>
              </p:cNvSpPr>
              <p:nvPr/>
            </p:nvSpPr>
            <p:spPr bwMode="auto">
              <a:xfrm>
                <a:off x="1776" y="624"/>
                <a:ext cx="517" cy="560"/>
              </a:xfrm>
              <a:prstGeom prst="ellipse">
                <a:avLst/>
              </a:prstGeom>
              <a:noFill/>
              <a:ln w="254160">
                <a:solidFill>
                  <a:srgbClr val="FFFF00"/>
                </a:solidFill>
                <a:round/>
                <a:headEnd/>
                <a:tailEnd/>
              </a:ln>
            </p:spPr>
            <p:txBody>
              <a:bodyPr wrap="none" anchor="ctr"/>
              <a:lstStyle/>
              <a:p>
                <a:endParaRPr lang="en-US"/>
              </a:p>
            </p:txBody>
          </p:sp>
          <p:sp>
            <p:nvSpPr>
              <p:cNvPr id="34835" name="Oval 16"/>
              <p:cNvSpPr>
                <a:spLocks noChangeArrowheads="1"/>
              </p:cNvSpPr>
              <p:nvPr/>
            </p:nvSpPr>
            <p:spPr bwMode="auto">
              <a:xfrm>
                <a:off x="1872" y="2448"/>
                <a:ext cx="517" cy="560"/>
              </a:xfrm>
              <a:prstGeom prst="ellipse">
                <a:avLst/>
              </a:prstGeom>
              <a:noFill/>
              <a:ln w="254160">
                <a:solidFill>
                  <a:srgbClr val="FFFF00"/>
                </a:solidFill>
                <a:round/>
                <a:headEnd/>
                <a:tailEnd/>
              </a:ln>
            </p:spPr>
            <p:txBody>
              <a:bodyPr wrap="none" anchor="ctr"/>
              <a:lstStyle/>
              <a:p>
                <a:endParaRPr lang="en-US"/>
              </a:p>
            </p:txBody>
          </p:sp>
        </p:grpSp>
        <p:grpSp>
          <p:nvGrpSpPr>
            <p:cNvPr id="34827" name="Group 17"/>
            <p:cNvGrpSpPr>
              <a:grpSpLocks/>
            </p:cNvGrpSpPr>
            <p:nvPr/>
          </p:nvGrpSpPr>
          <p:grpSpPr bwMode="auto">
            <a:xfrm>
              <a:off x="2112" y="1188"/>
              <a:ext cx="3178" cy="2445"/>
              <a:chOff x="2112" y="1188"/>
              <a:chExt cx="3178" cy="2445"/>
            </a:xfrm>
          </p:grpSpPr>
          <p:sp>
            <p:nvSpPr>
              <p:cNvPr id="34828" name="Oval 18"/>
              <p:cNvSpPr>
                <a:spLocks noChangeArrowheads="1"/>
              </p:cNvSpPr>
              <p:nvPr/>
            </p:nvSpPr>
            <p:spPr bwMode="auto">
              <a:xfrm>
                <a:off x="4589" y="1188"/>
                <a:ext cx="518" cy="561"/>
              </a:xfrm>
              <a:prstGeom prst="ellipse">
                <a:avLst/>
              </a:prstGeom>
              <a:noFill/>
              <a:ln w="254160">
                <a:solidFill>
                  <a:srgbClr val="FF3300"/>
                </a:solidFill>
                <a:round/>
                <a:headEnd/>
                <a:tailEnd/>
              </a:ln>
            </p:spPr>
            <p:txBody>
              <a:bodyPr wrap="none" anchor="ctr"/>
              <a:lstStyle/>
              <a:p>
                <a:endParaRPr lang="en-US"/>
              </a:p>
            </p:txBody>
          </p:sp>
          <p:sp>
            <p:nvSpPr>
              <p:cNvPr id="34829" name="Oval 19"/>
              <p:cNvSpPr>
                <a:spLocks noChangeArrowheads="1"/>
              </p:cNvSpPr>
              <p:nvPr/>
            </p:nvSpPr>
            <p:spPr bwMode="auto">
              <a:xfrm>
                <a:off x="4773" y="2988"/>
                <a:ext cx="517" cy="560"/>
              </a:xfrm>
              <a:prstGeom prst="ellipse">
                <a:avLst/>
              </a:prstGeom>
              <a:noFill/>
              <a:ln w="254160">
                <a:solidFill>
                  <a:srgbClr val="FF3300"/>
                </a:solidFill>
                <a:round/>
                <a:headEnd/>
                <a:tailEnd/>
              </a:ln>
            </p:spPr>
            <p:txBody>
              <a:bodyPr wrap="none" anchor="ctr"/>
              <a:lstStyle/>
              <a:p>
                <a:endParaRPr lang="en-US"/>
              </a:p>
            </p:txBody>
          </p:sp>
          <p:sp>
            <p:nvSpPr>
              <p:cNvPr id="34830" name="Oval 20"/>
              <p:cNvSpPr>
                <a:spLocks noChangeArrowheads="1"/>
              </p:cNvSpPr>
              <p:nvPr/>
            </p:nvSpPr>
            <p:spPr bwMode="auto">
              <a:xfrm>
                <a:off x="2112" y="1248"/>
                <a:ext cx="518" cy="561"/>
              </a:xfrm>
              <a:prstGeom prst="ellipse">
                <a:avLst/>
              </a:prstGeom>
              <a:noFill/>
              <a:ln w="254160">
                <a:solidFill>
                  <a:srgbClr val="FF3300"/>
                </a:solidFill>
                <a:round/>
                <a:headEnd/>
                <a:tailEnd/>
              </a:ln>
            </p:spPr>
            <p:txBody>
              <a:bodyPr wrap="none" anchor="ctr"/>
              <a:lstStyle/>
              <a:p>
                <a:endParaRPr lang="en-US"/>
              </a:p>
            </p:txBody>
          </p:sp>
          <p:sp>
            <p:nvSpPr>
              <p:cNvPr id="34831" name="Oval 21"/>
              <p:cNvSpPr>
                <a:spLocks noChangeArrowheads="1"/>
              </p:cNvSpPr>
              <p:nvPr/>
            </p:nvSpPr>
            <p:spPr bwMode="auto">
              <a:xfrm>
                <a:off x="2304" y="3072"/>
                <a:ext cx="518" cy="561"/>
              </a:xfrm>
              <a:prstGeom prst="ellipse">
                <a:avLst/>
              </a:prstGeom>
              <a:noFill/>
              <a:ln w="254160">
                <a:solidFill>
                  <a:srgbClr val="FF3300"/>
                </a:solidFill>
                <a:round/>
                <a:headEnd/>
                <a:tailEnd/>
              </a:ln>
            </p:spPr>
            <p:txBody>
              <a:bodyPr wrap="none" anchor="ctr"/>
              <a:lstStyle/>
              <a:p>
                <a:endParaRPr lang="en-US"/>
              </a:p>
            </p:txBody>
          </p:sp>
        </p:grpSp>
      </p:grpSp>
      <p:sp>
        <p:nvSpPr>
          <p:cNvPr id="34820" name="Text Box 23"/>
          <p:cNvSpPr txBox="1">
            <a:spLocks noChangeArrowheads="1"/>
          </p:cNvSpPr>
          <p:nvPr/>
        </p:nvSpPr>
        <p:spPr bwMode="auto">
          <a:xfrm>
            <a:off x="152400" y="6324600"/>
            <a:ext cx="8915400" cy="457200"/>
          </a:xfrm>
          <a:prstGeom prst="rect">
            <a:avLst/>
          </a:prstGeom>
          <a:noFill/>
          <a:ln w="9525">
            <a:noFill/>
            <a:miter lim="800000"/>
            <a:headEnd/>
            <a:tailEnd/>
          </a:ln>
        </p:spPr>
        <p:txBody>
          <a:bodyPr>
            <a:spAutoFit/>
          </a:bodyPr>
          <a:lstStyle/>
          <a:p>
            <a:pPr eaLnBrk="0" hangingPunct="0"/>
            <a:r>
              <a:rPr lang="en-US" sz="2400">
                <a:latin typeface="Times New Roman" pitchFamily="18" charset="0"/>
              </a:rPr>
              <a:t>Weber, Welling &amp; Perona (2000), Fergus, Perona &amp; Zisserman (2003)</a:t>
            </a:r>
          </a:p>
        </p:txBody>
      </p:sp>
    </p:spTree>
    <p:extLst>
      <p:ext uri="{BB962C8B-B14F-4D97-AF65-F5344CB8AC3E}">
        <p14:creationId xmlns:p14="http://schemas.microsoft.com/office/powerpoint/2010/main" val="29516488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4" name="Rectangle 2"/>
          <p:cNvSpPr>
            <a:spLocks noGrp="1" noChangeArrowheads="1"/>
          </p:cNvSpPr>
          <p:nvPr>
            <p:ph type="title"/>
          </p:nvPr>
        </p:nvSpPr>
        <p:spPr>
          <a:xfrm>
            <a:off x="457200" y="304800"/>
            <a:ext cx="8229600" cy="1143000"/>
          </a:xfrm>
        </p:spPr>
        <p:txBody>
          <a:bodyPr/>
          <a:lstStyle/>
          <a:p>
            <a:pPr eaLnBrk="1" hangingPunct="1"/>
            <a:r>
              <a:rPr lang="en-US" dirty="0" smtClean="0"/>
              <a:t>Objects as texture</a:t>
            </a:r>
          </a:p>
        </p:txBody>
      </p:sp>
      <p:grpSp>
        <p:nvGrpSpPr>
          <p:cNvPr id="3105" name="Group 3"/>
          <p:cNvGrpSpPr>
            <a:grpSpLocks/>
          </p:cNvGrpSpPr>
          <p:nvPr/>
        </p:nvGrpSpPr>
        <p:grpSpPr bwMode="auto">
          <a:xfrm>
            <a:off x="6324600" y="2667000"/>
            <a:ext cx="2741613" cy="2019300"/>
            <a:chOff x="3216" y="1440"/>
            <a:chExt cx="2352" cy="1733"/>
          </a:xfrm>
        </p:grpSpPr>
        <p:graphicFrame>
          <p:nvGraphicFramePr>
            <p:cNvPr id="3094" name="Object 4"/>
            <p:cNvGraphicFramePr>
              <a:graphicFrameLocks noChangeAspect="1"/>
            </p:cNvGraphicFramePr>
            <p:nvPr/>
          </p:nvGraphicFramePr>
          <p:xfrm>
            <a:off x="3744" y="1584"/>
            <a:ext cx="327" cy="209"/>
          </p:xfrm>
          <a:graphic>
            <a:graphicData uri="http://schemas.openxmlformats.org/presentationml/2006/ole">
              <mc:AlternateContent xmlns:mc="http://schemas.openxmlformats.org/markup-compatibility/2006">
                <mc:Choice xmlns:v="urn:schemas-microsoft-com:vml" Requires="v">
                  <p:oleObj spid="_x0000_s131134" name="Photo Editor Photo" r:id="rId4" imgW="657317" imgH="419048" progId="">
                    <p:embed/>
                  </p:oleObj>
                </mc:Choice>
                <mc:Fallback>
                  <p:oleObj name="Photo Editor Photo" r:id="rId4" imgW="657317" imgH="41904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1584"/>
                          <a:ext cx="327"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5" name="Object 5"/>
            <p:cNvGraphicFramePr>
              <a:graphicFrameLocks noChangeAspect="1"/>
            </p:cNvGraphicFramePr>
            <p:nvPr/>
          </p:nvGraphicFramePr>
          <p:xfrm>
            <a:off x="4608" y="1632"/>
            <a:ext cx="341" cy="246"/>
          </p:xfrm>
          <a:graphic>
            <a:graphicData uri="http://schemas.openxmlformats.org/presentationml/2006/ole">
              <mc:AlternateContent xmlns:mc="http://schemas.openxmlformats.org/markup-compatibility/2006">
                <mc:Choice xmlns:v="urn:schemas-microsoft-com:vml" Requires="v">
                  <p:oleObj spid="_x0000_s131135" name="Photo Editor Photo" r:id="rId6" imgW="685714" imgH="495369" progId="">
                    <p:embed/>
                  </p:oleObj>
                </mc:Choice>
                <mc:Fallback>
                  <p:oleObj name="Photo Editor Photo" r:id="rId6" imgW="685714" imgH="495369"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8" y="1632"/>
                          <a:ext cx="341"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6" name="Object 6"/>
            <p:cNvGraphicFramePr>
              <a:graphicFrameLocks noChangeAspect="1"/>
            </p:cNvGraphicFramePr>
            <p:nvPr/>
          </p:nvGraphicFramePr>
          <p:xfrm>
            <a:off x="4176" y="1880"/>
            <a:ext cx="289" cy="370"/>
          </p:xfrm>
          <a:graphic>
            <a:graphicData uri="http://schemas.openxmlformats.org/presentationml/2006/ole">
              <mc:AlternateContent xmlns:mc="http://schemas.openxmlformats.org/markup-compatibility/2006">
                <mc:Choice xmlns:v="urn:schemas-microsoft-com:vml" Requires="v">
                  <p:oleObj spid="_x0000_s131136" name="Photo Editor Photo" r:id="rId8" imgW="581106" imgH="743054" progId="">
                    <p:embed/>
                  </p:oleObj>
                </mc:Choice>
                <mc:Fallback>
                  <p:oleObj name="Photo Editor Photo" r:id="rId8" imgW="581106" imgH="743054"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6" y="1880"/>
                          <a:ext cx="289"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7" name="Object 7"/>
            <p:cNvGraphicFramePr>
              <a:graphicFrameLocks noChangeAspect="1"/>
            </p:cNvGraphicFramePr>
            <p:nvPr/>
          </p:nvGraphicFramePr>
          <p:xfrm>
            <a:off x="4080" y="2400"/>
            <a:ext cx="488" cy="327"/>
          </p:xfrm>
          <a:graphic>
            <a:graphicData uri="http://schemas.openxmlformats.org/presentationml/2006/ole">
              <mc:AlternateContent xmlns:mc="http://schemas.openxmlformats.org/markup-compatibility/2006">
                <mc:Choice xmlns:v="urn:schemas-microsoft-com:vml" Requires="v">
                  <p:oleObj spid="_x0000_s131137" name="Photo Editor Photo" r:id="rId10" imgW="980952" imgH="657317" progId="">
                    <p:embed/>
                  </p:oleObj>
                </mc:Choice>
                <mc:Fallback>
                  <p:oleObj name="Photo Editor Photo" r:id="rId10" imgW="980952" imgH="657317"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0" y="2400"/>
                          <a:ext cx="4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8" name="Object 8"/>
            <p:cNvGraphicFramePr>
              <a:graphicFrameLocks noChangeAspect="1"/>
            </p:cNvGraphicFramePr>
            <p:nvPr/>
          </p:nvGraphicFramePr>
          <p:xfrm>
            <a:off x="5184" y="1440"/>
            <a:ext cx="384" cy="261"/>
          </p:xfrm>
          <a:graphic>
            <a:graphicData uri="http://schemas.openxmlformats.org/presentationml/2006/ole">
              <mc:AlternateContent xmlns:mc="http://schemas.openxmlformats.org/markup-compatibility/2006">
                <mc:Choice xmlns:v="urn:schemas-microsoft-com:vml" Requires="v">
                  <p:oleObj spid="_x0000_s131138" name="Photo Editor Photo" r:id="rId12" imgW="771429" imgH="523810" progId="">
                    <p:embed/>
                  </p:oleObj>
                </mc:Choice>
                <mc:Fallback>
                  <p:oleObj name="Photo Editor Photo" r:id="rId12" imgW="771429" imgH="52381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4" y="1440"/>
                          <a:ext cx="384"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9" name="Object 9"/>
            <p:cNvGraphicFramePr>
              <a:graphicFrameLocks noChangeAspect="1"/>
            </p:cNvGraphicFramePr>
            <p:nvPr/>
          </p:nvGraphicFramePr>
          <p:xfrm>
            <a:off x="3216" y="1824"/>
            <a:ext cx="261" cy="755"/>
          </p:xfrm>
          <a:graphic>
            <a:graphicData uri="http://schemas.openxmlformats.org/presentationml/2006/ole">
              <mc:AlternateContent xmlns:mc="http://schemas.openxmlformats.org/markup-compatibility/2006">
                <mc:Choice xmlns:v="urn:schemas-microsoft-com:vml" Requires="v">
                  <p:oleObj spid="_x0000_s131139" name="Photo Editor Photo" r:id="rId14" imgW="523810" imgH="1514686" progId="">
                    <p:embed/>
                  </p:oleObj>
                </mc:Choice>
                <mc:Fallback>
                  <p:oleObj name="Photo Editor Photo" r:id="rId14" imgW="523810" imgH="1514686"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16" y="1824"/>
                          <a:ext cx="261" cy="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00" name="Object 10"/>
            <p:cNvGraphicFramePr>
              <a:graphicFrameLocks noChangeAspect="1"/>
            </p:cNvGraphicFramePr>
            <p:nvPr/>
          </p:nvGraphicFramePr>
          <p:xfrm>
            <a:off x="4848" y="2160"/>
            <a:ext cx="303" cy="260"/>
          </p:xfrm>
          <a:graphic>
            <a:graphicData uri="http://schemas.openxmlformats.org/presentationml/2006/ole">
              <mc:AlternateContent xmlns:mc="http://schemas.openxmlformats.org/markup-compatibility/2006">
                <mc:Choice xmlns:v="urn:schemas-microsoft-com:vml" Requires="v">
                  <p:oleObj spid="_x0000_s131140" name="Photo Editor Photo" r:id="rId16" imgW="609524" imgH="523810" progId="">
                    <p:embed/>
                  </p:oleObj>
                </mc:Choice>
                <mc:Fallback>
                  <p:oleObj name="Photo Editor Photo" r:id="rId16" imgW="609524" imgH="52381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48" y="2160"/>
                          <a:ext cx="303"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01" name="Object 11"/>
            <p:cNvGraphicFramePr>
              <a:graphicFrameLocks noChangeAspect="1"/>
            </p:cNvGraphicFramePr>
            <p:nvPr/>
          </p:nvGraphicFramePr>
          <p:xfrm>
            <a:off x="3648" y="2784"/>
            <a:ext cx="294" cy="389"/>
          </p:xfrm>
          <a:graphic>
            <a:graphicData uri="http://schemas.openxmlformats.org/presentationml/2006/ole">
              <mc:AlternateContent xmlns:mc="http://schemas.openxmlformats.org/markup-compatibility/2006">
                <mc:Choice xmlns:v="urn:schemas-microsoft-com:vml" Requires="v">
                  <p:oleObj spid="_x0000_s131141" name="Photo Editor Photo" r:id="rId18" imgW="590476" imgH="781159" progId="">
                    <p:embed/>
                  </p:oleObj>
                </mc:Choice>
                <mc:Fallback>
                  <p:oleObj name="Photo Editor Photo" r:id="rId18" imgW="590476" imgH="781159"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48" y="2784"/>
                          <a:ext cx="294"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02" name="Object 12"/>
            <p:cNvGraphicFramePr>
              <a:graphicFrameLocks noChangeAspect="1"/>
            </p:cNvGraphicFramePr>
            <p:nvPr/>
          </p:nvGraphicFramePr>
          <p:xfrm>
            <a:off x="4416" y="2832"/>
            <a:ext cx="384" cy="261"/>
          </p:xfrm>
          <a:graphic>
            <a:graphicData uri="http://schemas.openxmlformats.org/presentationml/2006/ole">
              <mc:AlternateContent xmlns:mc="http://schemas.openxmlformats.org/markup-compatibility/2006">
                <mc:Choice xmlns:v="urn:schemas-microsoft-com:vml" Requires="v">
                  <p:oleObj spid="_x0000_s131142" name="Photo Editor Photo" r:id="rId20" imgW="771429" imgH="523810" progId="">
                    <p:embed/>
                  </p:oleObj>
                </mc:Choice>
                <mc:Fallback>
                  <p:oleObj name="Photo Editor Photo" r:id="rId20" imgW="771429" imgH="52381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16" y="2832"/>
                          <a:ext cx="384"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03" name="Object 13"/>
            <p:cNvGraphicFramePr>
              <a:graphicFrameLocks noChangeAspect="1"/>
            </p:cNvGraphicFramePr>
            <p:nvPr/>
          </p:nvGraphicFramePr>
          <p:xfrm>
            <a:off x="3696" y="2112"/>
            <a:ext cx="303" cy="260"/>
          </p:xfrm>
          <a:graphic>
            <a:graphicData uri="http://schemas.openxmlformats.org/presentationml/2006/ole">
              <mc:AlternateContent xmlns:mc="http://schemas.openxmlformats.org/markup-compatibility/2006">
                <mc:Choice xmlns:v="urn:schemas-microsoft-com:vml" Requires="v">
                  <p:oleObj spid="_x0000_s131143" name="Photo Editor Photo" r:id="rId21" imgW="609524" imgH="523810" progId="">
                    <p:embed/>
                  </p:oleObj>
                </mc:Choice>
                <mc:Fallback>
                  <p:oleObj name="Photo Editor Photo" r:id="rId21" imgW="609524" imgH="52381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96" y="2112"/>
                          <a:ext cx="303"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106" name="Group 14"/>
          <p:cNvGrpSpPr>
            <a:grpSpLocks/>
          </p:cNvGrpSpPr>
          <p:nvPr/>
        </p:nvGrpSpPr>
        <p:grpSpPr bwMode="auto">
          <a:xfrm>
            <a:off x="228600" y="2514600"/>
            <a:ext cx="2381250" cy="2319338"/>
            <a:chOff x="624" y="1536"/>
            <a:chExt cx="1863" cy="1815"/>
          </a:xfrm>
        </p:grpSpPr>
        <p:graphicFrame>
          <p:nvGraphicFramePr>
            <p:cNvPr id="3084" name="Object 15"/>
            <p:cNvGraphicFramePr>
              <a:graphicFrameLocks noChangeAspect="1"/>
            </p:cNvGraphicFramePr>
            <p:nvPr/>
          </p:nvGraphicFramePr>
          <p:xfrm>
            <a:off x="2160" y="1680"/>
            <a:ext cx="327" cy="209"/>
          </p:xfrm>
          <a:graphic>
            <a:graphicData uri="http://schemas.openxmlformats.org/presentationml/2006/ole">
              <mc:AlternateContent xmlns:mc="http://schemas.openxmlformats.org/markup-compatibility/2006">
                <mc:Choice xmlns:v="urn:schemas-microsoft-com:vml" Requires="v">
                  <p:oleObj spid="_x0000_s131144" name="Photo Editor Photo" r:id="rId22" imgW="657317" imgH="419048" progId="">
                    <p:embed/>
                  </p:oleObj>
                </mc:Choice>
                <mc:Fallback>
                  <p:oleObj name="Photo Editor Photo" r:id="rId22" imgW="657317" imgH="41904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 y="1680"/>
                          <a:ext cx="327"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5" name="Object 16"/>
            <p:cNvGraphicFramePr>
              <a:graphicFrameLocks noChangeAspect="1"/>
            </p:cNvGraphicFramePr>
            <p:nvPr/>
          </p:nvGraphicFramePr>
          <p:xfrm>
            <a:off x="624" y="2688"/>
            <a:ext cx="341" cy="246"/>
          </p:xfrm>
          <a:graphic>
            <a:graphicData uri="http://schemas.openxmlformats.org/presentationml/2006/ole">
              <mc:AlternateContent xmlns:mc="http://schemas.openxmlformats.org/markup-compatibility/2006">
                <mc:Choice xmlns:v="urn:schemas-microsoft-com:vml" Requires="v">
                  <p:oleObj spid="_x0000_s131145" name="Photo Editor Photo" r:id="rId23" imgW="685714" imgH="495369" progId="">
                    <p:embed/>
                  </p:oleObj>
                </mc:Choice>
                <mc:Fallback>
                  <p:oleObj name="Photo Editor Photo" r:id="rId23" imgW="685714" imgH="495369"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 y="2688"/>
                          <a:ext cx="341"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6" name="Object 17"/>
            <p:cNvGraphicFramePr>
              <a:graphicFrameLocks noChangeAspect="1"/>
            </p:cNvGraphicFramePr>
            <p:nvPr/>
          </p:nvGraphicFramePr>
          <p:xfrm>
            <a:off x="816" y="1536"/>
            <a:ext cx="289" cy="370"/>
          </p:xfrm>
          <a:graphic>
            <a:graphicData uri="http://schemas.openxmlformats.org/presentationml/2006/ole">
              <mc:AlternateContent xmlns:mc="http://schemas.openxmlformats.org/markup-compatibility/2006">
                <mc:Choice xmlns:v="urn:schemas-microsoft-com:vml" Requires="v">
                  <p:oleObj spid="_x0000_s131146" name="Photo Editor Photo" r:id="rId24" imgW="581106" imgH="743054" progId="">
                    <p:embed/>
                  </p:oleObj>
                </mc:Choice>
                <mc:Fallback>
                  <p:oleObj name="Photo Editor Photo" r:id="rId24" imgW="581106" imgH="743054"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 y="1536"/>
                          <a:ext cx="289"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7" name="Object 18"/>
            <p:cNvGraphicFramePr>
              <a:graphicFrameLocks noChangeAspect="1"/>
            </p:cNvGraphicFramePr>
            <p:nvPr/>
          </p:nvGraphicFramePr>
          <p:xfrm>
            <a:off x="1920" y="3024"/>
            <a:ext cx="488" cy="327"/>
          </p:xfrm>
          <a:graphic>
            <a:graphicData uri="http://schemas.openxmlformats.org/presentationml/2006/ole">
              <mc:AlternateContent xmlns:mc="http://schemas.openxmlformats.org/markup-compatibility/2006">
                <mc:Choice xmlns:v="urn:schemas-microsoft-com:vml" Requires="v">
                  <p:oleObj spid="_x0000_s131147" name="Photo Editor Photo" r:id="rId25" imgW="980952" imgH="657317" progId="">
                    <p:embed/>
                  </p:oleObj>
                </mc:Choice>
                <mc:Fallback>
                  <p:oleObj name="Photo Editor Photo" r:id="rId25" imgW="980952" imgH="657317"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20" y="3024"/>
                          <a:ext cx="4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8" name="Object 19"/>
            <p:cNvGraphicFramePr>
              <a:graphicFrameLocks noChangeAspect="1"/>
            </p:cNvGraphicFramePr>
            <p:nvPr/>
          </p:nvGraphicFramePr>
          <p:xfrm>
            <a:off x="1152" y="2736"/>
            <a:ext cx="384" cy="261"/>
          </p:xfrm>
          <a:graphic>
            <a:graphicData uri="http://schemas.openxmlformats.org/presentationml/2006/ole">
              <mc:AlternateContent xmlns:mc="http://schemas.openxmlformats.org/markup-compatibility/2006">
                <mc:Choice xmlns:v="urn:schemas-microsoft-com:vml" Requires="v">
                  <p:oleObj spid="_x0000_s131148" name="Photo Editor Photo" r:id="rId26" imgW="771429" imgH="523810" progId="">
                    <p:embed/>
                  </p:oleObj>
                </mc:Choice>
                <mc:Fallback>
                  <p:oleObj name="Photo Editor Photo" r:id="rId26" imgW="771429" imgH="52381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2" y="2736"/>
                          <a:ext cx="384"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9" name="Object 20"/>
            <p:cNvGraphicFramePr>
              <a:graphicFrameLocks noChangeAspect="1"/>
            </p:cNvGraphicFramePr>
            <p:nvPr/>
          </p:nvGraphicFramePr>
          <p:xfrm>
            <a:off x="1824" y="2016"/>
            <a:ext cx="261" cy="755"/>
          </p:xfrm>
          <a:graphic>
            <a:graphicData uri="http://schemas.openxmlformats.org/presentationml/2006/ole">
              <mc:AlternateContent xmlns:mc="http://schemas.openxmlformats.org/markup-compatibility/2006">
                <mc:Choice xmlns:v="urn:schemas-microsoft-com:vml" Requires="v">
                  <p:oleObj spid="_x0000_s131149" name="Photo Editor Photo" r:id="rId27" imgW="523810" imgH="1514686" progId="">
                    <p:embed/>
                  </p:oleObj>
                </mc:Choice>
                <mc:Fallback>
                  <p:oleObj name="Photo Editor Photo" r:id="rId27" imgW="523810" imgH="1514686"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4" y="2016"/>
                          <a:ext cx="261" cy="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0" name="Object 21"/>
            <p:cNvGraphicFramePr>
              <a:graphicFrameLocks noChangeAspect="1"/>
            </p:cNvGraphicFramePr>
            <p:nvPr/>
          </p:nvGraphicFramePr>
          <p:xfrm>
            <a:off x="1200" y="1584"/>
            <a:ext cx="303" cy="260"/>
          </p:xfrm>
          <a:graphic>
            <a:graphicData uri="http://schemas.openxmlformats.org/presentationml/2006/ole">
              <mc:AlternateContent xmlns:mc="http://schemas.openxmlformats.org/markup-compatibility/2006">
                <mc:Choice xmlns:v="urn:schemas-microsoft-com:vml" Requires="v">
                  <p:oleObj spid="_x0000_s131150" name="Photo Editor Photo" r:id="rId28" imgW="609524" imgH="523810" progId="">
                    <p:embed/>
                  </p:oleObj>
                </mc:Choice>
                <mc:Fallback>
                  <p:oleObj name="Photo Editor Photo" r:id="rId28" imgW="609524" imgH="52381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00" y="1584"/>
                          <a:ext cx="303"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1" name="Object 22"/>
            <p:cNvGraphicFramePr>
              <a:graphicFrameLocks noChangeAspect="1"/>
            </p:cNvGraphicFramePr>
            <p:nvPr/>
          </p:nvGraphicFramePr>
          <p:xfrm>
            <a:off x="1536" y="1536"/>
            <a:ext cx="294" cy="389"/>
          </p:xfrm>
          <a:graphic>
            <a:graphicData uri="http://schemas.openxmlformats.org/presentationml/2006/ole">
              <mc:AlternateContent xmlns:mc="http://schemas.openxmlformats.org/markup-compatibility/2006">
                <mc:Choice xmlns:v="urn:schemas-microsoft-com:vml" Requires="v">
                  <p:oleObj spid="_x0000_s131151" name="Photo Editor Photo" r:id="rId29" imgW="590476" imgH="781159" progId="">
                    <p:embed/>
                  </p:oleObj>
                </mc:Choice>
                <mc:Fallback>
                  <p:oleObj name="Photo Editor Photo" r:id="rId29" imgW="590476" imgH="781159"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36" y="1536"/>
                          <a:ext cx="294"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2" name="Object 23"/>
            <p:cNvGraphicFramePr>
              <a:graphicFrameLocks noChangeAspect="1"/>
            </p:cNvGraphicFramePr>
            <p:nvPr/>
          </p:nvGraphicFramePr>
          <p:xfrm>
            <a:off x="1296" y="2208"/>
            <a:ext cx="384" cy="261"/>
          </p:xfrm>
          <a:graphic>
            <a:graphicData uri="http://schemas.openxmlformats.org/presentationml/2006/ole">
              <mc:AlternateContent xmlns:mc="http://schemas.openxmlformats.org/markup-compatibility/2006">
                <mc:Choice xmlns:v="urn:schemas-microsoft-com:vml" Requires="v">
                  <p:oleObj spid="_x0000_s131152" name="Photo Editor Photo" r:id="rId30" imgW="771429" imgH="523810" progId="">
                    <p:embed/>
                  </p:oleObj>
                </mc:Choice>
                <mc:Fallback>
                  <p:oleObj name="Photo Editor Photo" r:id="rId30" imgW="771429" imgH="52381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96" y="2208"/>
                          <a:ext cx="384"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93" name="Object 24"/>
            <p:cNvGraphicFramePr>
              <a:graphicFrameLocks noChangeAspect="1"/>
            </p:cNvGraphicFramePr>
            <p:nvPr/>
          </p:nvGraphicFramePr>
          <p:xfrm>
            <a:off x="816" y="2056"/>
            <a:ext cx="303" cy="260"/>
          </p:xfrm>
          <a:graphic>
            <a:graphicData uri="http://schemas.openxmlformats.org/presentationml/2006/ole">
              <mc:AlternateContent xmlns:mc="http://schemas.openxmlformats.org/markup-compatibility/2006">
                <mc:Choice xmlns:v="urn:schemas-microsoft-com:vml" Requires="v">
                  <p:oleObj spid="_x0000_s131153" name="Photo Editor Photo" r:id="rId31" imgW="609524" imgH="523810" progId="">
                    <p:embed/>
                  </p:oleObj>
                </mc:Choice>
                <mc:Fallback>
                  <p:oleObj name="Photo Editor Photo" r:id="rId31" imgW="609524" imgH="52381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6" y="2056"/>
                          <a:ext cx="303"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107" name="Group 25"/>
          <p:cNvGrpSpPr>
            <a:grpSpLocks/>
          </p:cNvGrpSpPr>
          <p:nvPr/>
        </p:nvGrpSpPr>
        <p:grpSpPr bwMode="auto">
          <a:xfrm>
            <a:off x="3048000" y="2971800"/>
            <a:ext cx="2743200" cy="1679575"/>
            <a:chOff x="-96" y="2016"/>
            <a:chExt cx="2127" cy="1302"/>
          </a:xfrm>
        </p:grpSpPr>
        <p:graphicFrame>
          <p:nvGraphicFramePr>
            <p:cNvPr id="3074" name="Object 26"/>
            <p:cNvGraphicFramePr>
              <a:graphicFrameLocks noChangeAspect="1"/>
            </p:cNvGraphicFramePr>
            <p:nvPr/>
          </p:nvGraphicFramePr>
          <p:xfrm>
            <a:off x="432" y="2400"/>
            <a:ext cx="327" cy="209"/>
          </p:xfrm>
          <a:graphic>
            <a:graphicData uri="http://schemas.openxmlformats.org/presentationml/2006/ole">
              <mc:AlternateContent xmlns:mc="http://schemas.openxmlformats.org/markup-compatibility/2006">
                <mc:Choice xmlns:v="urn:schemas-microsoft-com:vml" Requires="v">
                  <p:oleObj spid="_x0000_s131154" name="Photo Editor Photo" r:id="rId32" imgW="657317" imgH="419048" progId="">
                    <p:embed/>
                  </p:oleObj>
                </mc:Choice>
                <mc:Fallback>
                  <p:oleObj name="Photo Editor Photo" r:id="rId32" imgW="657317" imgH="419048"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2400"/>
                          <a:ext cx="327"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27"/>
            <p:cNvGraphicFramePr>
              <a:graphicFrameLocks noChangeAspect="1"/>
            </p:cNvGraphicFramePr>
            <p:nvPr/>
          </p:nvGraphicFramePr>
          <p:xfrm>
            <a:off x="384" y="3072"/>
            <a:ext cx="341" cy="246"/>
          </p:xfrm>
          <a:graphic>
            <a:graphicData uri="http://schemas.openxmlformats.org/presentationml/2006/ole">
              <mc:AlternateContent xmlns:mc="http://schemas.openxmlformats.org/markup-compatibility/2006">
                <mc:Choice xmlns:v="urn:schemas-microsoft-com:vml" Requires="v">
                  <p:oleObj spid="_x0000_s131155" name="Photo Editor Photo" r:id="rId33" imgW="685714" imgH="495369" progId="">
                    <p:embed/>
                  </p:oleObj>
                </mc:Choice>
                <mc:Fallback>
                  <p:oleObj name="Photo Editor Photo" r:id="rId33" imgW="685714" imgH="495369"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 y="3072"/>
                          <a:ext cx="341"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28"/>
            <p:cNvGraphicFramePr>
              <a:graphicFrameLocks noChangeAspect="1"/>
            </p:cNvGraphicFramePr>
            <p:nvPr/>
          </p:nvGraphicFramePr>
          <p:xfrm>
            <a:off x="432" y="2640"/>
            <a:ext cx="289" cy="370"/>
          </p:xfrm>
          <a:graphic>
            <a:graphicData uri="http://schemas.openxmlformats.org/presentationml/2006/ole">
              <mc:AlternateContent xmlns:mc="http://schemas.openxmlformats.org/markup-compatibility/2006">
                <mc:Choice xmlns:v="urn:schemas-microsoft-com:vml" Requires="v">
                  <p:oleObj spid="_x0000_s131156" name="Photo Editor Photo" r:id="rId34" imgW="581106" imgH="743054" progId="">
                    <p:embed/>
                  </p:oleObj>
                </mc:Choice>
                <mc:Fallback>
                  <p:oleObj name="Photo Editor Photo" r:id="rId34" imgW="581106" imgH="743054"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 y="2640"/>
                          <a:ext cx="289"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29"/>
            <p:cNvGraphicFramePr>
              <a:graphicFrameLocks noChangeAspect="1"/>
            </p:cNvGraphicFramePr>
            <p:nvPr/>
          </p:nvGraphicFramePr>
          <p:xfrm>
            <a:off x="336" y="2016"/>
            <a:ext cx="488" cy="327"/>
          </p:xfrm>
          <a:graphic>
            <a:graphicData uri="http://schemas.openxmlformats.org/presentationml/2006/ole">
              <mc:AlternateContent xmlns:mc="http://schemas.openxmlformats.org/markup-compatibility/2006">
                <mc:Choice xmlns:v="urn:schemas-microsoft-com:vml" Requires="v">
                  <p:oleObj spid="_x0000_s131157" name="Photo Editor Photo" r:id="rId35" imgW="980952" imgH="657317" progId="">
                    <p:embed/>
                  </p:oleObj>
                </mc:Choice>
                <mc:Fallback>
                  <p:oleObj name="Photo Editor Photo" r:id="rId35" imgW="980952" imgH="657317"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 y="2016"/>
                          <a:ext cx="4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30"/>
            <p:cNvGraphicFramePr>
              <a:graphicFrameLocks noChangeAspect="1"/>
            </p:cNvGraphicFramePr>
            <p:nvPr/>
          </p:nvGraphicFramePr>
          <p:xfrm>
            <a:off x="-96" y="2640"/>
            <a:ext cx="384" cy="261"/>
          </p:xfrm>
          <a:graphic>
            <a:graphicData uri="http://schemas.openxmlformats.org/presentationml/2006/ole">
              <mc:AlternateContent xmlns:mc="http://schemas.openxmlformats.org/markup-compatibility/2006">
                <mc:Choice xmlns:v="urn:schemas-microsoft-com:vml" Requires="v">
                  <p:oleObj spid="_x0000_s131158" name="Photo Editor Photo" r:id="rId36" imgW="771429" imgH="523810" progId="">
                    <p:embed/>
                  </p:oleObj>
                </mc:Choice>
                <mc:Fallback>
                  <p:oleObj name="Photo Editor Photo" r:id="rId36" imgW="771429" imgH="52381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 y="2640"/>
                          <a:ext cx="384"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31"/>
            <p:cNvGraphicFramePr>
              <a:graphicFrameLocks noChangeAspect="1"/>
            </p:cNvGraphicFramePr>
            <p:nvPr/>
          </p:nvGraphicFramePr>
          <p:xfrm>
            <a:off x="864" y="2544"/>
            <a:ext cx="261" cy="755"/>
          </p:xfrm>
          <a:graphic>
            <a:graphicData uri="http://schemas.openxmlformats.org/presentationml/2006/ole">
              <mc:AlternateContent xmlns:mc="http://schemas.openxmlformats.org/markup-compatibility/2006">
                <mc:Choice xmlns:v="urn:schemas-microsoft-com:vml" Requires="v">
                  <p:oleObj spid="_x0000_s131159" name="Photo Editor Photo" r:id="rId37" imgW="523810" imgH="1514686" progId="">
                    <p:embed/>
                  </p:oleObj>
                </mc:Choice>
                <mc:Fallback>
                  <p:oleObj name="Photo Editor Photo" r:id="rId37" imgW="523810" imgH="1514686"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 y="2544"/>
                          <a:ext cx="261" cy="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0" name="Object 32"/>
            <p:cNvGraphicFramePr>
              <a:graphicFrameLocks noChangeAspect="1"/>
            </p:cNvGraphicFramePr>
            <p:nvPr/>
          </p:nvGraphicFramePr>
          <p:xfrm>
            <a:off x="1632" y="2592"/>
            <a:ext cx="303" cy="260"/>
          </p:xfrm>
          <a:graphic>
            <a:graphicData uri="http://schemas.openxmlformats.org/presentationml/2006/ole">
              <mc:AlternateContent xmlns:mc="http://schemas.openxmlformats.org/markup-compatibility/2006">
                <mc:Choice xmlns:v="urn:schemas-microsoft-com:vml" Requires="v">
                  <p:oleObj spid="_x0000_s131160" name="Photo Editor Photo" r:id="rId38" imgW="609524" imgH="523810" progId="">
                    <p:embed/>
                  </p:oleObj>
                </mc:Choice>
                <mc:Fallback>
                  <p:oleObj name="Photo Editor Photo" r:id="rId38" imgW="609524" imgH="52381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32" y="2592"/>
                          <a:ext cx="303"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1" name="Object 33"/>
            <p:cNvGraphicFramePr>
              <a:graphicFrameLocks noChangeAspect="1"/>
            </p:cNvGraphicFramePr>
            <p:nvPr/>
          </p:nvGraphicFramePr>
          <p:xfrm>
            <a:off x="1152" y="2160"/>
            <a:ext cx="294" cy="389"/>
          </p:xfrm>
          <a:graphic>
            <a:graphicData uri="http://schemas.openxmlformats.org/presentationml/2006/ole">
              <mc:AlternateContent xmlns:mc="http://schemas.openxmlformats.org/markup-compatibility/2006">
                <mc:Choice xmlns:v="urn:schemas-microsoft-com:vml" Requires="v">
                  <p:oleObj spid="_x0000_s131161" name="Photo Editor Photo" r:id="rId39" imgW="590476" imgH="781159" progId="">
                    <p:embed/>
                  </p:oleObj>
                </mc:Choice>
                <mc:Fallback>
                  <p:oleObj name="Photo Editor Photo" r:id="rId39" imgW="590476" imgH="781159" progId="">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52" y="2160"/>
                          <a:ext cx="294"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2" name="Object 34"/>
            <p:cNvGraphicFramePr>
              <a:graphicFrameLocks noChangeAspect="1"/>
            </p:cNvGraphicFramePr>
            <p:nvPr/>
          </p:nvGraphicFramePr>
          <p:xfrm>
            <a:off x="1344" y="2976"/>
            <a:ext cx="384" cy="261"/>
          </p:xfrm>
          <a:graphic>
            <a:graphicData uri="http://schemas.openxmlformats.org/presentationml/2006/ole">
              <mc:AlternateContent xmlns:mc="http://schemas.openxmlformats.org/markup-compatibility/2006">
                <mc:Choice xmlns:v="urn:schemas-microsoft-com:vml" Requires="v">
                  <p:oleObj spid="_x0000_s131162" name="Photo Editor Photo" r:id="rId40" imgW="771429" imgH="523810" progId="">
                    <p:embed/>
                  </p:oleObj>
                </mc:Choice>
                <mc:Fallback>
                  <p:oleObj name="Photo Editor Photo" r:id="rId40" imgW="771429" imgH="52381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44" y="2976"/>
                          <a:ext cx="384"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3" name="Object 35"/>
            <p:cNvGraphicFramePr>
              <a:graphicFrameLocks noChangeAspect="1"/>
            </p:cNvGraphicFramePr>
            <p:nvPr/>
          </p:nvGraphicFramePr>
          <p:xfrm>
            <a:off x="1728" y="2160"/>
            <a:ext cx="303" cy="260"/>
          </p:xfrm>
          <a:graphic>
            <a:graphicData uri="http://schemas.openxmlformats.org/presentationml/2006/ole">
              <mc:AlternateContent xmlns:mc="http://schemas.openxmlformats.org/markup-compatibility/2006">
                <mc:Choice xmlns:v="urn:schemas-microsoft-com:vml" Requires="v">
                  <p:oleObj spid="_x0000_s131163" name="Photo Editor Photo" r:id="rId41" imgW="609524" imgH="523810" progId="">
                    <p:embed/>
                  </p:oleObj>
                </mc:Choice>
                <mc:Fallback>
                  <p:oleObj name="Photo Editor Photo" r:id="rId41" imgW="609524" imgH="52381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28" y="2160"/>
                          <a:ext cx="303" cy="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108" name="Rectangle 36"/>
          <p:cNvSpPr>
            <a:spLocks noChangeArrowheads="1"/>
          </p:cNvSpPr>
          <p:nvPr/>
        </p:nvSpPr>
        <p:spPr bwMode="auto">
          <a:xfrm>
            <a:off x="76200" y="2438400"/>
            <a:ext cx="2667000" cy="2530475"/>
          </a:xfrm>
          <a:prstGeom prst="rect">
            <a:avLst/>
          </a:prstGeom>
          <a:noFill/>
          <a:ln w="9525">
            <a:solidFill>
              <a:schemeClr val="tx1"/>
            </a:solidFill>
            <a:miter lim="800000"/>
            <a:headEnd/>
            <a:tailEnd/>
          </a:ln>
        </p:spPr>
        <p:txBody>
          <a:bodyPr wrap="none" anchor="ctr"/>
          <a:lstStyle/>
          <a:p>
            <a:pPr fontAlgn="auto">
              <a:spcBef>
                <a:spcPts val="0"/>
              </a:spcBef>
              <a:spcAft>
                <a:spcPts val="0"/>
              </a:spcAft>
            </a:pPr>
            <a:endParaRPr lang="en-US">
              <a:solidFill>
                <a:prstClr val="black"/>
              </a:solidFill>
              <a:latin typeface="Calibri"/>
            </a:endParaRPr>
          </a:p>
        </p:txBody>
      </p:sp>
      <p:sp>
        <p:nvSpPr>
          <p:cNvPr id="3109" name="Rectangle 37"/>
          <p:cNvSpPr>
            <a:spLocks noChangeArrowheads="1"/>
          </p:cNvSpPr>
          <p:nvPr/>
        </p:nvSpPr>
        <p:spPr bwMode="auto">
          <a:xfrm>
            <a:off x="6261100" y="2438400"/>
            <a:ext cx="2806700" cy="2544763"/>
          </a:xfrm>
          <a:prstGeom prst="rect">
            <a:avLst/>
          </a:prstGeom>
          <a:noFill/>
          <a:ln w="9525">
            <a:solidFill>
              <a:schemeClr val="tx1"/>
            </a:solidFill>
            <a:miter lim="800000"/>
            <a:headEnd/>
            <a:tailEnd/>
          </a:ln>
        </p:spPr>
        <p:txBody>
          <a:bodyPr wrap="none" anchor="ctr"/>
          <a:lstStyle/>
          <a:p>
            <a:pPr fontAlgn="auto">
              <a:spcBef>
                <a:spcPts val="0"/>
              </a:spcBef>
              <a:spcAft>
                <a:spcPts val="0"/>
              </a:spcAft>
            </a:pPr>
            <a:endParaRPr lang="en-US">
              <a:solidFill>
                <a:prstClr val="black"/>
              </a:solidFill>
              <a:latin typeface="Calibri"/>
            </a:endParaRPr>
          </a:p>
        </p:txBody>
      </p:sp>
      <p:sp>
        <p:nvSpPr>
          <p:cNvPr id="3110" name="Rectangle 38"/>
          <p:cNvSpPr>
            <a:spLocks noChangeArrowheads="1"/>
          </p:cNvSpPr>
          <p:nvPr/>
        </p:nvSpPr>
        <p:spPr bwMode="auto">
          <a:xfrm>
            <a:off x="3048000" y="2438400"/>
            <a:ext cx="2806700" cy="2544763"/>
          </a:xfrm>
          <a:prstGeom prst="rect">
            <a:avLst/>
          </a:prstGeom>
          <a:noFill/>
          <a:ln w="9525">
            <a:solidFill>
              <a:schemeClr val="tx1"/>
            </a:solidFill>
            <a:miter lim="800000"/>
            <a:headEnd/>
            <a:tailEnd/>
          </a:ln>
        </p:spPr>
        <p:txBody>
          <a:bodyPr wrap="none" anchor="ctr"/>
          <a:lstStyle/>
          <a:p>
            <a:pPr fontAlgn="auto">
              <a:spcBef>
                <a:spcPts val="0"/>
              </a:spcBef>
              <a:spcAft>
                <a:spcPts val="0"/>
              </a:spcAft>
            </a:pPr>
            <a:endParaRPr lang="en-US">
              <a:solidFill>
                <a:prstClr val="black"/>
              </a:solidFill>
              <a:latin typeface="Calibri"/>
            </a:endParaRPr>
          </a:p>
        </p:txBody>
      </p:sp>
      <p:sp>
        <p:nvSpPr>
          <p:cNvPr id="3111" name="Rectangle 40"/>
          <p:cNvSpPr>
            <a:spLocks noGrp="1" noChangeArrowheads="1"/>
          </p:cNvSpPr>
          <p:nvPr>
            <p:ph type="body" idx="1"/>
          </p:nvPr>
        </p:nvSpPr>
        <p:spPr>
          <a:xfrm>
            <a:off x="457200" y="1600200"/>
            <a:ext cx="8229600" cy="4876800"/>
          </a:xfrm>
        </p:spPr>
        <p:txBody>
          <a:bodyPr>
            <a:normAutofit lnSpcReduction="10000"/>
          </a:bodyPr>
          <a:lstStyle/>
          <a:p>
            <a:pPr eaLnBrk="1" hangingPunct="1">
              <a:lnSpc>
                <a:spcPct val="90000"/>
              </a:lnSpc>
            </a:pPr>
            <a:r>
              <a:rPr lang="en-US" dirty="0" smtClean="0"/>
              <a:t>All of these are treated as being the same – no segmentation (background, foreground)</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p:txBody>
      </p:sp>
    </p:spTree>
    <p:extLst>
      <p:ext uri="{BB962C8B-B14F-4D97-AF65-F5344CB8AC3E}">
        <p14:creationId xmlns:p14="http://schemas.microsoft.com/office/powerpoint/2010/main" val="13485973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z="4000" dirty="0" smtClean="0"/>
              <a:t>Global scene descriptors</a:t>
            </a:r>
          </a:p>
        </p:txBody>
      </p:sp>
      <p:sp>
        <p:nvSpPr>
          <p:cNvPr id="38915" name="Rectangle 3"/>
          <p:cNvSpPr>
            <a:spLocks noGrp="1" noChangeArrowheads="1"/>
          </p:cNvSpPr>
          <p:nvPr>
            <p:ph type="body" idx="1"/>
          </p:nvPr>
        </p:nvSpPr>
        <p:spPr/>
        <p:txBody>
          <a:bodyPr/>
          <a:lstStyle/>
          <a:p>
            <a:pPr eaLnBrk="1" hangingPunct="1"/>
            <a:r>
              <a:rPr lang="en-US" smtClean="0"/>
              <a:t>The “gist” of a scene: Oliva &amp; Torralba (2001)</a:t>
            </a:r>
          </a:p>
        </p:txBody>
      </p:sp>
      <p:grpSp>
        <p:nvGrpSpPr>
          <p:cNvPr id="38916" name="Group 9"/>
          <p:cNvGrpSpPr>
            <a:grpSpLocks/>
          </p:cNvGrpSpPr>
          <p:nvPr/>
        </p:nvGrpSpPr>
        <p:grpSpPr bwMode="auto">
          <a:xfrm>
            <a:off x="4114800" y="2590800"/>
            <a:ext cx="4953000" cy="2895600"/>
            <a:chOff x="912" y="1776"/>
            <a:chExt cx="4074" cy="2229"/>
          </a:xfrm>
        </p:grpSpPr>
        <p:pic>
          <p:nvPicPr>
            <p:cNvPr id="38919" name="Picture 4" descr="gist"/>
            <p:cNvPicPr>
              <a:picLocks noChangeAspect="1" noChangeArrowheads="1"/>
            </p:cNvPicPr>
            <p:nvPr/>
          </p:nvPicPr>
          <p:blipFill>
            <a:blip r:embed="rId3" cstate="print"/>
            <a:srcRect/>
            <a:stretch>
              <a:fillRect/>
            </a:stretch>
          </p:blipFill>
          <p:spPr bwMode="auto">
            <a:xfrm>
              <a:off x="912" y="1776"/>
              <a:ext cx="2880" cy="2229"/>
            </a:xfrm>
            <a:prstGeom prst="rect">
              <a:avLst/>
            </a:prstGeom>
            <a:noFill/>
            <a:ln w="9525">
              <a:noFill/>
              <a:miter lim="800000"/>
              <a:headEnd/>
              <a:tailEnd/>
            </a:ln>
          </p:spPr>
        </p:pic>
        <p:pic>
          <p:nvPicPr>
            <p:cNvPr id="38920" name="Picture 7"/>
            <p:cNvPicPr>
              <a:picLocks noChangeAspect="1" noChangeArrowheads="1"/>
            </p:cNvPicPr>
            <p:nvPr/>
          </p:nvPicPr>
          <p:blipFill>
            <a:blip r:embed="rId4" cstate="print"/>
            <a:srcRect r="49162"/>
            <a:stretch>
              <a:fillRect/>
            </a:stretch>
          </p:blipFill>
          <p:spPr bwMode="auto">
            <a:xfrm>
              <a:off x="3840" y="1776"/>
              <a:ext cx="1146" cy="1093"/>
            </a:xfrm>
            <a:prstGeom prst="rect">
              <a:avLst/>
            </a:prstGeom>
            <a:noFill/>
            <a:ln w="9525">
              <a:noFill/>
              <a:miter lim="800000"/>
              <a:headEnd/>
              <a:tailEnd/>
            </a:ln>
          </p:spPr>
        </p:pic>
        <p:pic>
          <p:nvPicPr>
            <p:cNvPr id="38921" name="Picture 8"/>
            <p:cNvPicPr>
              <a:picLocks noChangeAspect="1" noChangeArrowheads="1"/>
            </p:cNvPicPr>
            <p:nvPr/>
          </p:nvPicPr>
          <p:blipFill>
            <a:blip r:embed="rId4" cstate="print"/>
            <a:srcRect l="49162"/>
            <a:stretch>
              <a:fillRect/>
            </a:stretch>
          </p:blipFill>
          <p:spPr bwMode="auto">
            <a:xfrm>
              <a:off x="3792" y="2880"/>
              <a:ext cx="1146" cy="1093"/>
            </a:xfrm>
            <a:prstGeom prst="rect">
              <a:avLst/>
            </a:prstGeom>
            <a:noFill/>
            <a:ln w="9525">
              <a:noFill/>
              <a:miter lim="800000"/>
              <a:headEnd/>
              <a:tailEnd/>
            </a:ln>
          </p:spPr>
        </p:pic>
      </p:grpSp>
      <p:pic>
        <p:nvPicPr>
          <p:cNvPr id="38917" name="Picture 42" descr="0681_gist_photoshopped"/>
          <p:cNvPicPr>
            <a:picLocks noChangeAspect="1" noChangeArrowheads="1"/>
          </p:cNvPicPr>
          <p:nvPr/>
        </p:nvPicPr>
        <p:blipFill>
          <a:blip r:embed="rId5" cstate="print"/>
          <a:srcRect/>
          <a:stretch>
            <a:fillRect/>
          </a:stretch>
        </p:blipFill>
        <p:spPr bwMode="auto">
          <a:xfrm>
            <a:off x="152400" y="2590800"/>
            <a:ext cx="3657600" cy="2860675"/>
          </a:xfrm>
          <a:prstGeom prst="rect">
            <a:avLst/>
          </a:prstGeom>
          <a:noFill/>
          <a:ln w="9525">
            <a:noFill/>
            <a:miter lim="800000"/>
            <a:headEnd/>
            <a:tailEnd/>
          </a:ln>
        </p:spPr>
      </p:pic>
      <p:sp>
        <p:nvSpPr>
          <p:cNvPr id="38918" name="Rectangle 8"/>
          <p:cNvSpPr>
            <a:spLocks noChangeArrowheads="1"/>
          </p:cNvSpPr>
          <p:nvPr/>
        </p:nvSpPr>
        <p:spPr bwMode="auto">
          <a:xfrm>
            <a:off x="685800" y="6019800"/>
            <a:ext cx="7848600" cy="461963"/>
          </a:xfrm>
          <a:prstGeom prst="rect">
            <a:avLst/>
          </a:prstGeom>
          <a:noFill/>
          <a:ln w="9525">
            <a:noFill/>
            <a:miter lim="800000"/>
            <a:headEnd/>
            <a:tailEnd/>
          </a:ln>
        </p:spPr>
        <p:txBody>
          <a:bodyPr>
            <a:spAutoFit/>
          </a:bodyPr>
          <a:lstStyle/>
          <a:p>
            <a:pPr algn="ctr" fontAlgn="auto">
              <a:spcBef>
                <a:spcPts val="0"/>
              </a:spcBef>
              <a:spcAft>
                <a:spcPts val="0"/>
              </a:spcAft>
            </a:pPr>
            <a:r>
              <a:rPr lang="en-US" sz="2400">
                <a:solidFill>
                  <a:prstClr val="black"/>
                </a:solidFill>
                <a:latin typeface="Calibri"/>
                <a:hlinkClick r:id="rId6"/>
              </a:rPr>
              <a:t>http://people.csail.mit.edu/torralba/code/spatialenvelope/</a:t>
            </a:r>
            <a:endParaRPr lang="en-US" sz="2400">
              <a:solidFill>
                <a:prstClr val="black"/>
              </a:solidFill>
              <a:latin typeface="Calibri"/>
            </a:endParaRPr>
          </a:p>
        </p:txBody>
      </p:sp>
    </p:spTree>
    <p:extLst>
      <p:ext uri="{BB962C8B-B14F-4D97-AF65-F5344CB8AC3E}">
        <p14:creationId xmlns:p14="http://schemas.microsoft.com/office/powerpoint/2010/main" val="42665903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81000" y="152400"/>
            <a:ext cx="8229600" cy="762000"/>
          </a:xfrm>
        </p:spPr>
        <p:txBody>
          <a:bodyPr/>
          <a:lstStyle/>
          <a:p>
            <a:pPr eaLnBrk="1" hangingPunct="1"/>
            <a:r>
              <a:rPr lang="en-US" sz="4000" dirty="0" smtClean="0"/>
              <a:t>Data-driven methods</a:t>
            </a:r>
          </a:p>
        </p:txBody>
      </p:sp>
      <p:pic>
        <p:nvPicPr>
          <p:cNvPr id="39940" name="Picture 4"/>
          <p:cNvPicPr>
            <a:picLocks noChangeAspect="1" noChangeArrowheads="1"/>
          </p:cNvPicPr>
          <p:nvPr/>
        </p:nvPicPr>
        <p:blipFill>
          <a:blip r:embed="rId3" cstate="print"/>
          <a:srcRect/>
          <a:stretch>
            <a:fillRect/>
          </a:stretch>
        </p:blipFill>
        <p:spPr bwMode="auto">
          <a:xfrm>
            <a:off x="1238804" y="1143000"/>
            <a:ext cx="6762196" cy="5105400"/>
          </a:xfrm>
          <a:prstGeom prst="rect">
            <a:avLst/>
          </a:prstGeom>
          <a:noFill/>
          <a:ln w="9525">
            <a:noFill/>
            <a:miter lim="800000"/>
            <a:headEnd/>
            <a:tailEnd/>
          </a:ln>
        </p:spPr>
      </p:pic>
      <p:sp>
        <p:nvSpPr>
          <p:cNvPr id="5" name="Rectangle 4"/>
          <p:cNvSpPr/>
          <p:nvPr/>
        </p:nvSpPr>
        <p:spPr>
          <a:xfrm>
            <a:off x="0" y="6367046"/>
            <a:ext cx="9144000" cy="338554"/>
          </a:xfrm>
          <a:prstGeom prst="rect">
            <a:avLst/>
          </a:prstGeom>
        </p:spPr>
        <p:txBody>
          <a:bodyPr wrap="square">
            <a:spAutoFit/>
          </a:bodyPr>
          <a:lstStyle/>
          <a:p>
            <a:pPr algn="ctr" fontAlgn="auto">
              <a:spcBef>
                <a:spcPts val="0"/>
              </a:spcBef>
              <a:spcAft>
                <a:spcPts val="0"/>
              </a:spcAft>
            </a:pPr>
            <a:r>
              <a:rPr lang="en-US" sz="1600" dirty="0" smtClean="0">
                <a:solidFill>
                  <a:prstClr val="black"/>
                </a:solidFill>
                <a:latin typeface="Calibri"/>
              </a:rPr>
              <a:t>J. Hays and A. </a:t>
            </a:r>
            <a:r>
              <a:rPr lang="en-US" sz="1600" dirty="0" err="1" smtClean="0">
                <a:solidFill>
                  <a:prstClr val="black"/>
                </a:solidFill>
                <a:latin typeface="Calibri"/>
              </a:rPr>
              <a:t>Efros</a:t>
            </a:r>
            <a:r>
              <a:rPr lang="en-US" sz="1600" dirty="0" smtClean="0">
                <a:solidFill>
                  <a:prstClr val="black"/>
                </a:solidFill>
                <a:latin typeface="Calibri"/>
              </a:rPr>
              <a:t>, </a:t>
            </a:r>
            <a:r>
              <a:rPr lang="en-US" sz="1600" dirty="0" smtClean="0">
                <a:solidFill>
                  <a:prstClr val="black"/>
                </a:solidFill>
                <a:latin typeface="Calibri"/>
                <a:hlinkClick r:id="rId4"/>
              </a:rPr>
              <a:t>Scene Completion using Millions of Photographs</a:t>
            </a:r>
            <a:r>
              <a:rPr lang="en-US" sz="1600" dirty="0" smtClean="0">
                <a:solidFill>
                  <a:prstClr val="black"/>
                </a:solidFill>
                <a:latin typeface="Calibri"/>
              </a:rPr>
              <a:t>, SIGGRAPH 2007</a:t>
            </a:r>
            <a:endParaRPr lang="en-US" sz="1600" dirty="0">
              <a:solidFill>
                <a:prstClr val="black"/>
              </a:solidFill>
              <a:latin typeface="Calibri"/>
            </a:endParaRPr>
          </a:p>
        </p:txBody>
      </p:sp>
    </p:spTree>
    <p:extLst>
      <p:ext uri="{BB962C8B-B14F-4D97-AF65-F5344CB8AC3E}">
        <p14:creationId xmlns:p14="http://schemas.microsoft.com/office/powerpoint/2010/main" val="637389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76200"/>
            <a:ext cx="8229600" cy="792163"/>
          </a:xfrm>
        </p:spPr>
        <p:txBody>
          <a:bodyPr/>
          <a:lstStyle/>
          <a:p>
            <a:r>
              <a:rPr lang="en-US" sz="4000" dirty="0" smtClean="0"/>
              <a:t>Data-driven methods</a:t>
            </a:r>
          </a:p>
        </p:txBody>
      </p:sp>
      <p:sp>
        <p:nvSpPr>
          <p:cNvPr id="40963" name="Content Placeholder 2"/>
          <p:cNvSpPr>
            <a:spLocks noGrp="1"/>
          </p:cNvSpPr>
          <p:nvPr>
            <p:ph idx="1"/>
          </p:nvPr>
        </p:nvSpPr>
        <p:spPr>
          <a:xfrm>
            <a:off x="457200" y="6400800"/>
            <a:ext cx="8229600" cy="457200"/>
          </a:xfrm>
        </p:spPr>
        <p:txBody>
          <a:bodyPr/>
          <a:lstStyle/>
          <a:p>
            <a:pPr algn="ctr">
              <a:buFontTx/>
              <a:buNone/>
            </a:pPr>
            <a:r>
              <a:rPr lang="en-US" sz="1800" dirty="0" smtClean="0"/>
              <a:t>J. </a:t>
            </a:r>
            <a:r>
              <a:rPr lang="en-US" sz="1800" dirty="0" err="1" smtClean="0"/>
              <a:t>Tighe</a:t>
            </a:r>
            <a:r>
              <a:rPr lang="en-US" sz="1800" dirty="0" smtClean="0"/>
              <a:t> and S. Lazebnik, ECCV 2010</a:t>
            </a:r>
          </a:p>
        </p:txBody>
      </p:sp>
      <p:pic>
        <p:nvPicPr>
          <p:cNvPr id="40964" name="Picture 2"/>
          <p:cNvPicPr>
            <a:picLocks noChangeAspect="1" noChangeArrowheads="1"/>
          </p:cNvPicPr>
          <p:nvPr/>
        </p:nvPicPr>
        <p:blipFill>
          <a:blip r:embed="rId3" cstate="print"/>
          <a:srcRect/>
          <a:stretch>
            <a:fillRect/>
          </a:stretch>
        </p:blipFill>
        <p:spPr bwMode="auto">
          <a:xfrm>
            <a:off x="936625" y="1219200"/>
            <a:ext cx="7369175" cy="4876800"/>
          </a:xfrm>
          <a:prstGeom prst="rect">
            <a:avLst/>
          </a:prstGeom>
          <a:noFill/>
          <a:ln w="9525">
            <a:noFill/>
            <a:miter lim="800000"/>
            <a:headEnd/>
            <a:tailEnd/>
          </a:ln>
        </p:spPr>
      </p:pic>
    </p:spTree>
    <p:extLst>
      <p:ext uri="{BB962C8B-B14F-4D97-AF65-F5344CB8AC3E}">
        <p14:creationId xmlns:p14="http://schemas.microsoft.com/office/powerpoint/2010/main" val="22814873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Basic recognition tasks</a:t>
            </a:r>
          </a:p>
          <a:p>
            <a:pPr marL="457200" indent="-457200">
              <a:buFont typeface="Arial" panose="020B0604020202020204" pitchFamily="34" charset="0"/>
              <a:buChar char="•"/>
            </a:pPr>
            <a:r>
              <a:rPr lang="en-US" dirty="0" smtClean="0"/>
              <a:t>A statistical learning approach</a:t>
            </a:r>
          </a:p>
          <a:p>
            <a:pPr marL="457200" indent="-457200">
              <a:buFont typeface="Arial" panose="020B0604020202020204" pitchFamily="34" charset="0"/>
              <a:buChar char="•"/>
            </a:pPr>
            <a:r>
              <a:rPr lang="en-US" dirty="0" smtClean="0"/>
              <a:t>Traditional or “shallow” recognition pipeline</a:t>
            </a:r>
          </a:p>
          <a:p>
            <a:pPr marL="857250" lvl="1" indent="-457200">
              <a:buFont typeface="Arial" panose="020B0604020202020204" pitchFamily="34" charset="0"/>
              <a:buChar char="•"/>
            </a:pPr>
            <a:r>
              <a:rPr lang="en-US" dirty="0" smtClean="0"/>
              <a:t>Bags of features</a:t>
            </a:r>
          </a:p>
          <a:p>
            <a:pPr marL="857250" lvl="1" indent="-457200">
              <a:buFont typeface="Arial" panose="020B0604020202020204" pitchFamily="34" charset="0"/>
              <a:buChar char="•"/>
            </a:pPr>
            <a:r>
              <a:rPr lang="en-US" dirty="0" smtClean="0"/>
              <a:t>Classifiers</a:t>
            </a:r>
          </a:p>
          <a:p>
            <a:pPr marL="457200" indent="-457200">
              <a:buFont typeface="Arial" panose="020B0604020202020204" pitchFamily="34" charset="0"/>
              <a:buChar char="•"/>
            </a:pPr>
            <a:r>
              <a:rPr lang="en-US" dirty="0" smtClean="0"/>
              <a:t>Currently best approaches: </a:t>
            </a:r>
            <a:r>
              <a:rPr lang="en-US" dirty="0" smtClean="0"/>
              <a:t>neural networks and “deep” recognition pipeline</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669054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RECOGNITION AS AN APPLICATION OF MACHINE LEARNING</a:t>
            </a:r>
            <a:endParaRPr lang="en-US" b="1" dirty="0"/>
          </a:p>
        </p:txBody>
      </p:sp>
    </p:spTree>
    <p:extLst>
      <p:ext uri="{BB962C8B-B14F-4D97-AF65-F5344CB8AC3E}">
        <p14:creationId xmlns:p14="http://schemas.microsoft.com/office/powerpoint/2010/main" val="2897268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95C2F3"/>
        </a:solidFill>
        <a:effectLst/>
      </p:bgPr>
    </p:bg>
    <p:spTree>
      <p:nvGrpSpPr>
        <p:cNvPr id="1" name=""/>
        <p:cNvGrpSpPr/>
        <p:nvPr/>
      </p:nvGrpSpPr>
      <p:grpSpPr>
        <a:xfrm>
          <a:off x="0" y="0"/>
          <a:ext cx="0" cy="0"/>
          <a:chOff x="0" y="0"/>
          <a:chExt cx="0" cy="0"/>
        </a:xfrm>
      </p:grpSpPr>
      <p:pic>
        <p:nvPicPr>
          <p:cNvPr id="10242" name="Picture 5" descr="IMG_3534"/>
          <p:cNvPicPr>
            <a:picLocks noChangeAspect="1" noChangeArrowheads="1"/>
          </p:cNvPicPr>
          <p:nvPr/>
        </p:nvPicPr>
        <p:blipFill>
          <a:blip r:embed="rId3" cstate="print"/>
          <a:srcRect t="8163" b="17346"/>
          <a:stretch>
            <a:fillRect/>
          </a:stretch>
        </p:blipFill>
        <p:spPr bwMode="auto">
          <a:xfrm>
            <a:off x="1752600" y="685800"/>
            <a:ext cx="5772150" cy="6172200"/>
          </a:xfrm>
          <a:prstGeom prst="rect">
            <a:avLst/>
          </a:prstGeom>
          <a:noFill/>
          <a:ln w="9525">
            <a:noFill/>
            <a:miter lim="800000"/>
            <a:headEnd/>
            <a:tailEnd/>
          </a:ln>
        </p:spPr>
      </p:pic>
      <p:sp>
        <p:nvSpPr>
          <p:cNvPr id="10243" name="Text Box 2"/>
          <p:cNvSpPr txBox="1">
            <a:spLocks noChangeArrowheads="1"/>
          </p:cNvSpPr>
          <p:nvPr/>
        </p:nvSpPr>
        <p:spPr bwMode="auto">
          <a:xfrm>
            <a:off x="76200" y="0"/>
            <a:ext cx="8464550" cy="641350"/>
          </a:xfrm>
          <a:prstGeom prst="rect">
            <a:avLst/>
          </a:prstGeom>
          <a:noFill/>
          <a:ln w="9525">
            <a:noFill/>
            <a:miter lim="800000"/>
            <a:headEnd/>
            <a:tailEnd/>
          </a:ln>
        </p:spPr>
        <p:txBody>
          <a:bodyPr>
            <a:spAutoFit/>
          </a:bodyPr>
          <a:lstStyle/>
          <a:p>
            <a:r>
              <a:rPr lang="en-US" sz="3600" dirty="0" smtClean="0"/>
              <a:t>Common recognition tasks</a:t>
            </a:r>
            <a:endParaRPr lang="en-US" sz="36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10,000-30,000</a:t>
            </a:r>
            <a:endParaRPr lang="en-US" dirty="0"/>
          </a:p>
        </p:txBody>
      </p:sp>
      <p:pic>
        <p:nvPicPr>
          <p:cNvPr id="4" name="Picture 2" descr="objects"/>
          <p:cNvPicPr>
            <a:picLocks noGrp="1" noChangeAspect="1" noChangeArrowheads="1"/>
          </p:cNvPicPr>
          <p:nvPr>
            <p:ph idx="1"/>
          </p:nvPr>
        </p:nvPicPr>
        <p:blipFill>
          <a:blip r:embed="rId2" cstate="print"/>
          <a:srcRect/>
          <a:stretch>
            <a:fillRect/>
          </a:stretch>
        </p:blipFill>
        <p:spPr bwMode="auto">
          <a:xfrm>
            <a:off x="1600200" y="1409542"/>
            <a:ext cx="5895776" cy="4716621"/>
          </a:xfrm>
          <a:prstGeom prst="rect">
            <a:avLst/>
          </a:prstGeom>
          <a:noFill/>
          <a:ln w="9525">
            <a:noFill/>
            <a:miter lim="800000"/>
            <a:headEnd/>
            <a:tailEnd/>
          </a:ln>
        </p:spPr>
      </p:pic>
    </p:spTree>
    <p:extLst>
      <p:ext uri="{BB962C8B-B14F-4D97-AF65-F5344CB8AC3E}">
        <p14:creationId xmlns:p14="http://schemas.microsoft.com/office/powerpoint/2010/main" val="24911019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95C2F3"/>
        </a:solidFill>
        <a:effectLst/>
      </p:bgPr>
    </p:bg>
    <p:spTree>
      <p:nvGrpSpPr>
        <p:cNvPr id="1" name=""/>
        <p:cNvGrpSpPr/>
        <p:nvPr/>
      </p:nvGrpSpPr>
      <p:grpSpPr>
        <a:xfrm>
          <a:off x="0" y="0"/>
          <a:ext cx="0" cy="0"/>
          <a:chOff x="0" y="0"/>
          <a:chExt cx="0" cy="0"/>
        </a:xfrm>
      </p:grpSpPr>
      <p:pic>
        <p:nvPicPr>
          <p:cNvPr id="11266" name="Picture 6" descr="IMG_3534"/>
          <p:cNvPicPr>
            <a:picLocks noChangeAspect="1" noChangeArrowheads="1"/>
          </p:cNvPicPr>
          <p:nvPr/>
        </p:nvPicPr>
        <p:blipFill>
          <a:blip r:embed="rId3" cstate="print"/>
          <a:srcRect t="8163" b="17346"/>
          <a:stretch>
            <a:fillRect/>
          </a:stretch>
        </p:blipFill>
        <p:spPr bwMode="auto">
          <a:xfrm>
            <a:off x="1752600" y="685800"/>
            <a:ext cx="5772150" cy="6172200"/>
          </a:xfrm>
          <a:prstGeom prst="rect">
            <a:avLst/>
          </a:prstGeom>
          <a:noFill/>
          <a:ln w="9525">
            <a:noFill/>
            <a:miter lim="800000"/>
            <a:headEnd/>
            <a:tailEnd/>
          </a:ln>
        </p:spPr>
      </p:pic>
      <p:sp>
        <p:nvSpPr>
          <p:cNvPr id="11267" name="Text Box 3"/>
          <p:cNvSpPr txBox="1">
            <a:spLocks noChangeArrowheads="1"/>
          </p:cNvSpPr>
          <p:nvPr/>
        </p:nvSpPr>
        <p:spPr bwMode="auto">
          <a:xfrm>
            <a:off x="152400" y="0"/>
            <a:ext cx="4213188" cy="646331"/>
          </a:xfrm>
          <a:prstGeom prst="rect">
            <a:avLst/>
          </a:prstGeom>
          <a:noFill/>
          <a:ln w="9525">
            <a:noFill/>
            <a:miter lim="800000"/>
            <a:headEnd/>
            <a:tailEnd/>
          </a:ln>
        </p:spPr>
        <p:txBody>
          <a:bodyPr wrap="none">
            <a:spAutoFit/>
          </a:bodyPr>
          <a:lstStyle/>
          <a:p>
            <a:r>
              <a:rPr lang="en-US" sz="3600" dirty="0" smtClean="0"/>
              <a:t>Image classification</a:t>
            </a:r>
            <a:endParaRPr lang="en-US" sz="3600" dirty="0"/>
          </a:p>
        </p:txBody>
      </p:sp>
      <p:sp>
        <p:nvSpPr>
          <p:cNvPr id="11268" name="Text Box 4"/>
          <p:cNvSpPr txBox="1">
            <a:spLocks noChangeArrowheads="1"/>
          </p:cNvSpPr>
          <p:nvPr/>
        </p:nvSpPr>
        <p:spPr bwMode="auto">
          <a:xfrm>
            <a:off x="4876800" y="838200"/>
            <a:ext cx="4191000" cy="997196"/>
          </a:xfrm>
          <a:prstGeom prst="rect">
            <a:avLst/>
          </a:prstGeom>
          <a:solidFill>
            <a:srgbClr val="D60093"/>
          </a:solidFill>
          <a:ln w="9525">
            <a:noFill/>
            <a:miter lim="800000"/>
            <a:headEnd/>
            <a:tailEnd/>
          </a:ln>
        </p:spPr>
        <p:txBody>
          <a:bodyPr wrap="square">
            <a:spAutoFit/>
          </a:bodyPr>
          <a:lstStyle/>
          <a:p>
            <a:pPr>
              <a:lnSpc>
                <a:spcPct val="80000"/>
              </a:lnSpc>
              <a:spcBef>
                <a:spcPct val="50000"/>
              </a:spcBef>
              <a:buFontTx/>
              <a:buChar char="•"/>
            </a:pPr>
            <a:r>
              <a:rPr lang="en-US" sz="2800" b="1" dirty="0">
                <a:solidFill>
                  <a:srgbClr val="FFFF00"/>
                </a:solidFill>
              </a:rPr>
              <a:t> </a:t>
            </a:r>
            <a:r>
              <a:rPr lang="en-US" sz="2800" b="1" dirty="0" smtClean="0">
                <a:solidFill>
                  <a:srgbClr val="FFFF00"/>
                </a:solidFill>
              </a:rPr>
              <a:t>outdoor/indoor</a:t>
            </a:r>
            <a:endParaRPr lang="en-US" sz="2800" b="1" dirty="0">
              <a:solidFill>
                <a:srgbClr val="FFFF00"/>
              </a:solidFill>
            </a:endParaRPr>
          </a:p>
          <a:p>
            <a:pPr>
              <a:lnSpc>
                <a:spcPct val="80000"/>
              </a:lnSpc>
              <a:spcBef>
                <a:spcPct val="50000"/>
              </a:spcBef>
              <a:buFontTx/>
              <a:buChar char="•"/>
            </a:pPr>
            <a:r>
              <a:rPr lang="en-US" sz="2800" b="1" dirty="0">
                <a:solidFill>
                  <a:srgbClr val="FFFF00"/>
                </a:solidFill>
              </a:rPr>
              <a:t> </a:t>
            </a:r>
            <a:r>
              <a:rPr lang="en-US" sz="2800" b="1" dirty="0" smtClean="0">
                <a:solidFill>
                  <a:srgbClr val="FFFF00"/>
                </a:solidFill>
              </a:rPr>
              <a:t>city/forest/factory/etc.</a:t>
            </a:r>
            <a:endParaRPr lang="en-US" sz="2800" b="1"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95C2F3"/>
        </a:solidFill>
        <a:effectLst/>
      </p:bgPr>
    </p:bg>
    <p:spTree>
      <p:nvGrpSpPr>
        <p:cNvPr id="1" name=""/>
        <p:cNvGrpSpPr/>
        <p:nvPr/>
      </p:nvGrpSpPr>
      <p:grpSpPr>
        <a:xfrm>
          <a:off x="0" y="0"/>
          <a:ext cx="0" cy="0"/>
          <a:chOff x="0" y="0"/>
          <a:chExt cx="0" cy="0"/>
        </a:xfrm>
      </p:grpSpPr>
      <p:pic>
        <p:nvPicPr>
          <p:cNvPr id="12290" name="Picture 6" descr="IMG_3534"/>
          <p:cNvPicPr>
            <a:picLocks noChangeAspect="1" noChangeArrowheads="1"/>
          </p:cNvPicPr>
          <p:nvPr/>
        </p:nvPicPr>
        <p:blipFill>
          <a:blip r:embed="rId3" cstate="print"/>
          <a:srcRect t="8163" b="17346"/>
          <a:stretch>
            <a:fillRect/>
          </a:stretch>
        </p:blipFill>
        <p:spPr bwMode="auto">
          <a:xfrm>
            <a:off x="1752600" y="685800"/>
            <a:ext cx="5772150" cy="6172200"/>
          </a:xfrm>
          <a:prstGeom prst="rect">
            <a:avLst/>
          </a:prstGeom>
          <a:noFill/>
          <a:ln w="9525">
            <a:noFill/>
            <a:miter lim="800000"/>
            <a:headEnd/>
            <a:tailEnd/>
          </a:ln>
        </p:spPr>
      </p:pic>
      <p:sp>
        <p:nvSpPr>
          <p:cNvPr id="12291" name="Text Box 3"/>
          <p:cNvSpPr txBox="1">
            <a:spLocks noChangeArrowheads="1"/>
          </p:cNvSpPr>
          <p:nvPr/>
        </p:nvSpPr>
        <p:spPr bwMode="auto">
          <a:xfrm>
            <a:off x="152400" y="0"/>
            <a:ext cx="3110647" cy="646331"/>
          </a:xfrm>
          <a:prstGeom prst="rect">
            <a:avLst/>
          </a:prstGeom>
          <a:noFill/>
          <a:ln w="9525">
            <a:noFill/>
            <a:miter lim="800000"/>
            <a:headEnd/>
            <a:tailEnd/>
          </a:ln>
        </p:spPr>
        <p:txBody>
          <a:bodyPr wrap="none">
            <a:spAutoFit/>
          </a:bodyPr>
          <a:lstStyle/>
          <a:p>
            <a:r>
              <a:rPr lang="en-US" sz="3600" dirty="0" smtClean="0"/>
              <a:t>Image tagging</a:t>
            </a:r>
            <a:endParaRPr lang="en-US" sz="3600" dirty="0"/>
          </a:p>
        </p:txBody>
      </p:sp>
      <p:sp>
        <p:nvSpPr>
          <p:cNvPr id="12292" name="Text Box 4"/>
          <p:cNvSpPr txBox="1">
            <a:spLocks noChangeArrowheads="1"/>
          </p:cNvSpPr>
          <p:nvPr/>
        </p:nvSpPr>
        <p:spPr bwMode="auto">
          <a:xfrm>
            <a:off x="5334000" y="990600"/>
            <a:ext cx="2057400" cy="2677656"/>
          </a:xfrm>
          <a:prstGeom prst="rect">
            <a:avLst/>
          </a:prstGeom>
          <a:solidFill>
            <a:srgbClr val="D60093"/>
          </a:solidFill>
          <a:ln w="9525">
            <a:noFill/>
            <a:miter lim="800000"/>
            <a:headEnd/>
            <a:tailEnd/>
          </a:ln>
        </p:spPr>
        <p:txBody>
          <a:bodyPr>
            <a:spAutoFit/>
          </a:bodyPr>
          <a:lstStyle/>
          <a:p>
            <a:pPr>
              <a:lnSpc>
                <a:spcPct val="80000"/>
              </a:lnSpc>
              <a:spcBef>
                <a:spcPct val="50000"/>
              </a:spcBef>
              <a:buFontTx/>
              <a:buChar char="•"/>
            </a:pPr>
            <a:r>
              <a:rPr lang="en-US" sz="2800" b="1" dirty="0" smtClean="0">
                <a:solidFill>
                  <a:srgbClr val="FFFF00"/>
                </a:solidFill>
              </a:rPr>
              <a:t> street</a:t>
            </a:r>
          </a:p>
          <a:p>
            <a:pPr>
              <a:lnSpc>
                <a:spcPct val="80000"/>
              </a:lnSpc>
              <a:spcBef>
                <a:spcPct val="50000"/>
              </a:spcBef>
              <a:buFontTx/>
              <a:buChar char="•"/>
            </a:pPr>
            <a:r>
              <a:rPr lang="en-US" sz="2800" b="1" dirty="0" smtClean="0">
                <a:solidFill>
                  <a:srgbClr val="FFFF00"/>
                </a:solidFill>
              </a:rPr>
              <a:t> people</a:t>
            </a:r>
          </a:p>
          <a:p>
            <a:pPr>
              <a:lnSpc>
                <a:spcPct val="80000"/>
              </a:lnSpc>
              <a:spcBef>
                <a:spcPct val="50000"/>
              </a:spcBef>
              <a:buFontTx/>
              <a:buChar char="•"/>
            </a:pPr>
            <a:r>
              <a:rPr lang="en-US" sz="2800" b="1" dirty="0">
                <a:solidFill>
                  <a:srgbClr val="FFFF00"/>
                </a:solidFill>
              </a:rPr>
              <a:t> </a:t>
            </a:r>
            <a:r>
              <a:rPr lang="en-US" sz="2800" b="1" dirty="0" smtClean="0">
                <a:solidFill>
                  <a:srgbClr val="FFFF00"/>
                </a:solidFill>
              </a:rPr>
              <a:t>building</a:t>
            </a:r>
          </a:p>
          <a:p>
            <a:pPr>
              <a:lnSpc>
                <a:spcPct val="80000"/>
              </a:lnSpc>
              <a:spcBef>
                <a:spcPct val="50000"/>
              </a:spcBef>
              <a:buFontTx/>
              <a:buChar char="•"/>
            </a:pPr>
            <a:r>
              <a:rPr lang="en-US" sz="2800" b="1" dirty="0">
                <a:solidFill>
                  <a:srgbClr val="FFFF00"/>
                </a:solidFill>
              </a:rPr>
              <a:t> </a:t>
            </a:r>
            <a:r>
              <a:rPr lang="en-US" sz="2800" b="1" dirty="0" smtClean="0">
                <a:solidFill>
                  <a:srgbClr val="FFFF00"/>
                </a:solidFill>
              </a:rPr>
              <a:t>mountain</a:t>
            </a:r>
          </a:p>
          <a:p>
            <a:pPr>
              <a:lnSpc>
                <a:spcPct val="80000"/>
              </a:lnSpc>
              <a:spcBef>
                <a:spcPct val="50000"/>
              </a:spcBef>
              <a:buFontTx/>
              <a:buChar char="•"/>
            </a:pPr>
            <a:r>
              <a:rPr lang="en-US" sz="2800" b="1" dirty="0" smtClean="0">
                <a:solidFill>
                  <a:srgbClr val="FFFF00"/>
                </a:solidFill>
              </a:rPr>
              <a:t> …</a:t>
            </a:r>
            <a:endParaRPr lang="en-US" sz="2800" b="1"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95C2F3"/>
        </a:solidFill>
        <a:effectLst/>
      </p:bgPr>
    </p:bg>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152400" y="0"/>
            <a:ext cx="3518912" cy="646331"/>
          </a:xfrm>
          <a:prstGeom prst="rect">
            <a:avLst/>
          </a:prstGeom>
          <a:noFill/>
          <a:ln w="9525">
            <a:noFill/>
            <a:miter lim="800000"/>
            <a:headEnd/>
            <a:tailEnd/>
          </a:ln>
        </p:spPr>
        <p:txBody>
          <a:bodyPr wrap="none">
            <a:spAutoFit/>
          </a:bodyPr>
          <a:lstStyle/>
          <a:p>
            <a:r>
              <a:rPr lang="en-US" sz="3600" dirty="0"/>
              <a:t>Object </a:t>
            </a:r>
            <a:r>
              <a:rPr lang="en-US" sz="3600" dirty="0" smtClean="0"/>
              <a:t>detection</a:t>
            </a:r>
            <a:endParaRPr lang="en-US" sz="3600" dirty="0"/>
          </a:p>
        </p:txBody>
      </p:sp>
      <p:pic>
        <p:nvPicPr>
          <p:cNvPr id="13315" name="Picture 7" descr="IMG_3534"/>
          <p:cNvPicPr>
            <a:picLocks noChangeAspect="1" noChangeArrowheads="1"/>
          </p:cNvPicPr>
          <p:nvPr/>
        </p:nvPicPr>
        <p:blipFill>
          <a:blip r:embed="rId3" cstate="print"/>
          <a:srcRect t="8163" b="17346"/>
          <a:stretch>
            <a:fillRect/>
          </a:stretch>
        </p:blipFill>
        <p:spPr bwMode="auto">
          <a:xfrm>
            <a:off x="1752600" y="685800"/>
            <a:ext cx="5772150" cy="6172200"/>
          </a:xfrm>
          <a:prstGeom prst="rect">
            <a:avLst/>
          </a:prstGeom>
          <a:noFill/>
          <a:ln w="9525">
            <a:noFill/>
            <a:miter lim="800000"/>
            <a:headEnd/>
            <a:tailEnd/>
          </a:ln>
        </p:spPr>
      </p:pic>
      <p:sp>
        <p:nvSpPr>
          <p:cNvPr id="6" name="Text Box 4"/>
          <p:cNvSpPr txBox="1">
            <a:spLocks noChangeArrowheads="1"/>
          </p:cNvSpPr>
          <p:nvPr/>
        </p:nvSpPr>
        <p:spPr bwMode="auto">
          <a:xfrm>
            <a:off x="4191000" y="762000"/>
            <a:ext cx="3276600" cy="437043"/>
          </a:xfrm>
          <a:prstGeom prst="rect">
            <a:avLst/>
          </a:prstGeom>
          <a:solidFill>
            <a:srgbClr val="D60093"/>
          </a:solidFill>
          <a:ln w="9525">
            <a:noFill/>
            <a:miter lim="800000"/>
            <a:headEnd/>
            <a:tailEnd/>
          </a:ln>
        </p:spPr>
        <p:txBody>
          <a:bodyPr wrap="square">
            <a:spAutoFit/>
          </a:bodyPr>
          <a:lstStyle/>
          <a:p>
            <a:pPr>
              <a:lnSpc>
                <a:spcPct val="80000"/>
              </a:lnSpc>
              <a:spcBef>
                <a:spcPct val="50000"/>
              </a:spcBef>
              <a:buFontTx/>
              <a:buChar char="•"/>
            </a:pPr>
            <a:r>
              <a:rPr lang="en-US" sz="2800" b="1" dirty="0" smtClean="0">
                <a:solidFill>
                  <a:srgbClr val="FFFF00"/>
                </a:solidFill>
              </a:rPr>
              <a:t> find pedestrians</a:t>
            </a:r>
            <a:endParaRPr lang="en-US" sz="2800" b="1" dirty="0">
              <a:solidFill>
                <a:srgbClr val="FFFF00"/>
              </a:solidFill>
            </a:endParaRPr>
          </a:p>
        </p:txBody>
      </p:sp>
      <p:sp>
        <p:nvSpPr>
          <p:cNvPr id="7" name="Rectangle 6"/>
          <p:cNvSpPr/>
          <p:nvPr/>
        </p:nvSpPr>
        <p:spPr>
          <a:xfrm>
            <a:off x="2895600" y="59436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76600" y="56388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90800" y="60198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133600" y="55626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00600" y="61722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05200" y="56388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752600" y="60960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19600" y="60960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029200" y="57150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62200" y="54864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172200" y="60198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53200" y="61722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828800" y="51816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495800" y="53340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95C2F3"/>
        </a:solidFill>
        <a:effectLst/>
      </p:bgPr>
    </p:bg>
    <p:spTree>
      <p:nvGrpSpPr>
        <p:cNvPr id="1" name=""/>
        <p:cNvGrpSpPr/>
        <p:nvPr/>
      </p:nvGrpSpPr>
      <p:grpSpPr>
        <a:xfrm>
          <a:off x="0" y="0"/>
          <a:ext cx="0" cy="0"/>
          <a:chOff x="0" y="0"/>
          <a:chExt cx="0" cy="0"/>
        </a:xfrm>
      </p:grpSpPr>
      <p:sp>
        <p:nvSpPr>
          <p:cNvPr id="13314" name="Text Box 4"/>
          <p:cNvSpPr txBox="1">
            <a:spLocks noChangeArrowheads="1"/>
          </p:cNvSpPr>
          <p:nvPr/>
        </p:nvSpPr>
        <p:spPr bwMode="auto">
          <a:xfrm>
            <a:off x="152400" y="0"/>
            <a:ext cx="4046350" cy="646331"/>
          </a:xfrm>
          <a:prstGeom prst="rect">
            <a:avLst/>
          </a:prstGeom>
          <a:noFill/>
          <a:ln w="9525">
            <a:noFill/>
            <a:miter lim="800000"/>
            <a:headEnd/>
            <a:tailEnd/>
          </a:ln>
        </p:spPr>
        <p:txBody>
          <a:bodyPr wrap="none">
            <a:spAutoFit/>
          </a:bodyPr>
          <a:lstStyle/>
          <a:p>
            <a:r>
              <a:rPr lang="en-US" sz="3600" dirty="0" smtClean="0"/>
              <a:t>Activity recognition</a:t>
            </a:r>
            <a:endParaRPr lang="en-US" sz="3600" dirty="0"/>
          </a:p>
        </p:txBody>
      </p:sp>
      <p:pic>
        <p:nvPicPr>
          <p:cNvPr id="13315" name="Picture 7" descr="IMG_3534"/>
          <p:cNvPicPr>
            <a:picLocks noChangeAspect="1" noChangeArrowheads="1"/>
          </p:cNvPicPr>
          <p:nvPr/>
        </p:nvPicPr>
        <p:blipFill>
          <a:blip r:embed="rId3" cstate="print"/>
          <a:srcRect t="8163" b="17346"/>
          <a:stretch>
            <a:fillRect/>
          </a:stretch>
        </p:blipFill>
        <p:spPr bwMode="auto">
          <a:xfrm>
            <a:off x="1752600" y="685800"/>
            <a:ext cx="5772150" cy="6172200"/>
          </a:xfrm>
          <a:prstGeom prst="rect">
            <a:avLst/>
          </a:prstGeom>
          <a:noFill/>
          <a:ln w="9525">
            <a:noFill/>
            <a:miter lim="800000"/>
            <a:headEnd/>
            <a:tailEnd/>
          </a:ln>
        </p:spPr>
      </p:pic>
      <p:sp>
        <p:nvSpPr>
          <p:cNvPr id="7" name="Rectangle 6"/>
          <p:cNvSpPr/>
          <p:nvPr/>
        </p:nvSpPr>
        <p:spPr>
          <a:xfrm>
            <a:off x="2895600" y="59436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76600" y="56388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90800" y="60198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133600" y="55626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00600" y="61722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05200" y="56388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752600" y="60960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19600" y="60960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029200" y="57150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62200" y="54864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172200" y="60198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53200" y="61722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828800" y="51816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495800" y="5334000"/>
            <a:ext cx="304800" cy="685800"/>
          </a:xfrm>
          <a:prstGeom prst="rect">
            <a:avLst/>
          </a:prstGeom>
          <a:noFill/>
          <a:ln w="508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4"/>
          <p:cNvSpPr txBox="1">
            <a:spLocks noChangeArrowheads="1"/>
          </p:cNvSpPr>
          <p:nvPr/>
        </p:nvSpPr>
        <p:spPr bwMode="auto">
          <a:xfrm>
            <a:off x="4267200" y="990600"/>
            <a:ext cx="3124200" cy="3237809"/>
          </a:xfrm>
          <a:prstGeom prst="rect">
            <a:avLst/>
          </a:prstGeom>
          <a:solidFill>
            <a:srgbClr val="D60093"/>
          </a:solidFill>
          <a:ln w="9525">
            <a:noFill/>
            <a:miter lim="800000"/>
            <a:headEnd/>
            <a:tailEnd/>
          </a:ln>
        </p:spPr>
        <p:txBody>
          <a:bodyPr wrap="square">
            <a:spAutoFit/>
          </a:bodyPr>
          <a:lstStyle/>
          <a:p>
            <a:pPr>
              <a:lnSpc>
                <a:spcPct val="80000"/>
              </a:lnSpc>
              <a:spcBef>
                <a:spcPct val="50000"/>
              </a:spcBef>
              <a:buFontTx/>
              <a:buChar char="•"/>
            </a:pPr>
            <a:r>
              <a:rPr lang="en-US" sz="2800" b="1" dirty="0" smtClean="0">
                <a:solidFill>
                  <a:srgbClr val="FFFF00"/>
                </a:solidFill>
              </a:rPr>
              <a:t> walking</a:t>
            </a:r>
          </a:p>
          <a:p>
            <a:pPr>
              <a:lnSpc>
                <a:spcPct val="80000"/>
              </a:lnSpc>
              <a:spcBef>
                <a:spcPct val="50000"/>
              </a:spcBef>
              <a:buFontTx/>
              <a:buChar char="•"/>
            </a:pPr>
            <a:r>
              <a:rPr lang="en-US" sz="2800" b="1" dirty="0" smtClean="0">
                <a:solidFill>
                  <a:srgbClr val="FFFF00"/>
                </a:solidFill>
              </a:rPr>
              <a:t> shopping</a:t>
            </a:r>
          </a:p>
          <a:p>
            <a:pPr>
              <a:lnSpc>
                <a:spcPct val="80000"/>
              </a:lnSpc>
              <a:spcBef>
                <a:spcPct val="50000"/>
              </a:spcBef>
              <a:buFontTx/>
              <a:buChar char="•"/>
            </a:pPr>
            <a:r>
              <a:rPr lang="en-US" sz="2800" b="1" dirty="0">
                <a:solidFill>
                  <a:srgbClr val="FFFF00"/>
                </a:solidFill>
              </a:rPr>
              <a:t> </a:t>
            </a:r>
            <a:r>
              <a:rPr lang="en-US" sz="2800" b="1" dirty="0" smtClean="0">
                <a:solidFill>
                  <a:srgbClr val="FFFF00"/>
                </a:solidFill>
              </a:rPr>
              <a:t>rolling a cart</a:t>
            </a:r>
          </a:p>
          <a:p>
            <a:pPr>
              <a:lnSpc>
                <a:spcPct val="80000"/>
              </a:lnSpc>
              <a:spcBef>
                <a:spcPct val="50000"/>
              </a:spcBef>
              <a:buFontTx/>
              <a:buChar char="•"/>
            </a:pPr>
            <a:r>
              <a:rPr lang="en-US" sz="2800" b="1" dirty="0" smtClean="0">
                <a:solidFill>
                  <a:srgbClr val="FFFF00"/>
                </a:solidFill>
              </a:rPr>
              <a:t> sitting</a:t>
            </a:r>
          </a:p>
          <a:p>
            <a:pPr>
              <a:lnSpc>
                <a:spcPct val="80000"/>
              </a:lnSpc>
              <a:spcBef>
                <a:spcPct val="50000"/>
              </a:spcBef>
              <a:buFontTx/>
              <a:buChar char="•"/>
            </a:pPr>
            <a:r>
              <a:rPr lang="en-US" sz="2800" b="1" dirty="0">
                <a:solidFill>
                  <a:srgbClr val="FFFF00"/>
                </a:solidFill>
              </a:rPr>
              <a:t> </a:t>
            </a:r>
            <a:r>
              <a:rPr lang="en-US" sz="2800" b="1" dirty="0" smtClean="0">
                <a:solidFill>
                  <a:srgbClr val="FFFF00"/>
                </a:solidFill>
              </a:rPr>
              <a:t>talking</a:t>
            </a:r>
          </a:p>
          <a:p>
            <a:pPr>
              <a:lnSpc>
                <a:spcPct val="80000"/>
              </a:lnSpc>
              <a:spcBef>
                <a:spcPct val="50000"/>
              </a:spcBef>
              <a:buFontTx/>
              <a:buChar char="•"/>
            </a:pPr>
            <a:r>
              <a:rPr lang="en-US" sz="2800" b="1" dirty="0">
                <a:solidFill>
                  <a:srgbClr val="FFFF00"/>
                </a:solidFill>
              </a:rPr>
              <a:t> </a:t>
            </a:r>
            <a:r>
              <a:rPr lang="en-US" sz="2800" b="1" dirty="0" smtClean="0">
                <a:solidFill>
                  <a:srgbClr val="FFFF00"/>
                </a:solidFill>
              </a:rPr>
              <a:t>…</a:t>
            </a:r>
            <a:endParaRPr lang="en-US" sz="2800" b="1" dirty="0">
              <a:solidFill>
                <a:srgbClr val="FFFF00"/>
              </a:solidFill>
            </a:endParaRPr>
          </a:p>
        </p:txBody>
      </p:sp>
    </p:spTree>
    <p:extLst>
      <p:ext uri="{BB962C8B-B14F-4D97-AF65-F5344CB8AC3E}">
        <p14:creationId xmlns:p14="http://schemas.microsoft.com/office/powerpoint/2010/main" val="2366395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95C2F3"/>
        </a:solidFill>
        <a:effectLst/>
      </p:bgPr>
    </p:bg>
    <p:spTree>
      <p:nvGrpSpPr>
        <p:cNvPr id="1" name=""/>
        <p:cNvGrpSpPr/>
        <p:nvPr/>
      </p:nvGrpSpPr>
      <p:grpSpPr>
        <a:xfrm>
          <a:off x="0" y="0"/>
          <a:ext cx="0" cy="0"/>
          <a:chOff x="0" y="0"/>
          <a:chExt cx="0" cy="0"/>
        </a:xfrm>
      </p:grpSpPr>
      <p:pic>
        <p:nvPicPr>
          <p:cNvPr id="14338" name="Picture 15" descr="IMG_3534"/>
          <p:cNvPicPr>
            <a:picLocks noChangeAspect="1" noChangeArrowheads="1"/>
          </p:cNvPicPr>
          <p:nvPr/>
        </p:nvPicPr>
        <p:blipFill>
          <a:blip r:embed="rId3" cstate="print"/>
          <a:srcRect t="8163" b="17346"/>
          <a:stretch>
            <a:fillRect/>
          </a:stretch>
        </p:blipFill>
        <p:spPr bwMode="auto">
          <a:xfrm>
            <a:off x="1752600" y="685800"/>
            <a:ext cx="5772150" cy="6172200"/>
          </a:xfrm>
          <a:prstGeom prst="rect">
            <a:avLst/>
          </a:prstGeom>
          <a:noFill/>
          <a:ln w="9525">
            <a:noFill/>
            <a:miter lim="800000"/>
            <a:headEnd/>
            <a:tailEnd/>
          </a:ln>
        </p:spPr>
      </p:pic>
      <p:sp>
        <p:nvSpPr>
          <p:cNvPr id="14339" name="Text Box 3"/>
          <p:cNvSpPr txBox="1">
            <a:spLocks noChangeArrowheads="1"/>
          </p:cNvSpPr>
          <p:nvPr/>
        </p:nvSpPr>
        <p:spPr bwMode="auto">
          <a:xfrm>
            <a:off x="152400" y="0"/>
            <a:ext cx="3108325" cy="646113"/>
          </a:xfrm>
          <a:prstGeom prst="rect">
            <a:avLst/>
          </a:prstGeom>
          <a:noFill/>
          <a:ln w="9525">
            <a:noFill/>
            <a:miter lim="800000"/>
            <a:headEnd/>
            <a:tailEnd/>
          </a:ln>
        </p:spPr>
        <p:txBody>
          <a:bodyPr wrap="none">
            <a:spAutoFit/>
          </a:bodyPr>
          <a:lstStyle/>
          <a:p>
            <a:r>
              <a:rPr lang="en-US" sz="3600"/>
              <a:t>Image parsing</a:t>
            </a:r>
          </a:p>
        </p:txBody>
      </p:sp>
      <p:sp>
        <p:nvSpPr>
          <p:cNvPr id="14340" name="Text Box 4"/>
          <p:cNvSpPr txBox="1">
            <a:spLocks noChangeArrowheads="1"/>
          </p:cNvSpPr>
          <p:nvPr/>
        </p:nvSpPr>
        <p:spPr bwMode="auto">
          <a:xfrm>
            <a:off x="5334000" y="1219200"/>
            <a:ext cx="1981200" cy="519113"/>
          </a:xfrm>
          <a:prstGeom prst="rect">
            <a:avLst/>
          </a:prstGeom>
          <a:solidFill>
            <a:srgbClr val="D60093"/>
          </a:solidFill>
          <a:ln w="9525">
            <a:noFill/>
            <a:miter lim="800000"/>
            <a:headEnd/>
            <a:tailEnd/>
          </a:ln>
        </p:spPr>
        <p:txBody>
          <a:bodyPr>
            <a:spAutoFit/>
          </a:bodyPr>
          <a:lstStyle/>
          <a:p>
            <a:pPr algn="ctr">
              <a:spcBef>
                <a:spcPct val="50000"/>
              </a:spcBef>
            </a:pPr>
            <a:r>
              <a:rPr lang="en-US" sz="2800" b="1">
                <a:solidFill>
                  <a:srgbClr val="FFFF00"/>
                </a:solidFill>
              </a:rPr>
              <a:t>mountain</a:t>
            </a:r>
          </a:p>
        </p:txBody>
      </p:sp>
      <p:sp>
        <p:nvSpPr>
          <p:cNvPr id="14341" name="Text Box 5"/>
          <p:cNvSpPr txBox="1">
            <a:spLocks noChangeArrowheads="1"/>
          </p:cNvSpPr>
          <p:nvPr/>
        </p:nvSpPr>
        <p:spPr bwMode="auto">
          <a:xfrm>
            <a:off x="4953000" y="3276600"/>
            <a:ext cx="1828800" cy="519113"/>
          </a:xfrm>
          <a:prstGeom prst="rect">
            <a:avLst/>
          </a:prstGeom>
          <a:solidFill>
            <a:srgbClr val="D60093"/>
          </a:solidFill>
          <a:ln w="9525">
            <a:noFill/>
            <a:miter lim="800000"/>
            <a:headEnd/>
            <a:tailEnd/>
          </a:ln>
        </p:spPr>
        <p:txBody>
          <a:bodyPr>
            <a:spAutoFit/>
          </a:bodyPr>
          <a:lstStyle/>
          <a:p>
            <a:pPr algn="ctr">
              <a:spcBef>
                <a:spcPct val="50000"/>
              </a:spcBef>
            </a:pPr>
            <a:r>
              <a:rPr lang="en-US" sz="2800" b="1" dirty="0">
                <a:solidFill>
                  <a:srgbClr val="FFFF00"/>
                </a:solidFill>
              </a:rPr>
              <a:t>building</a:t>
            </a:r>
          </a:p>
        </p:txBody>
      </p:sp>
      <p:sp>
        <p:nvSpPr>
          <p:cNvPr id="14342" name="Text Box 6"/>
          <p:cNvSpPr txBox="1">
            <a:spLocks noChangeArrowheads="1"/>
          </p:cNvSpPr>
          <p:nvPr/>
        </p:nvSpPr>
        <p:spPr bwMode="auto">
          <a:xfrm>
            <a:off x="1828800" y="2757487"/>
            <a:ext cx="1143000" cy="519113"/>
          </a:xfrm>
          <a:prstGeom prst="rect">
            <a:avLst/>
          </a:prstGeom>
          <a:solidFill>
            <a:srgbClr val="D60093"/>
          </a:solidFill>
          <a:ln w="9525">
            <a:noFill/>
            <a:miter lim="800000"/>
            <a:headEnd/>
            <a:tailEnd/>
          </a:ln>
        </p:spPr>
        <p:txBody>
          <a:bodyPr>
            <a:spAutoFit/>
          </a:bodyPr>
          <a:lstStyle/>
          <a:p>
            <a:pPr algn="ctr">
              <a:spcBef>
                <a:spcPct val="50000"/>
              </a:spcBef>
            </a:pPr>
            <a:r>
              <a:rPr lang="en-US" sz="2800" b="1">
                <a:solidFill>
                  <a:srgbClr val="FFFF00"/>
                </a:solidFill>
              </a:rPr>
              <a:t>tree</a:t>
            </a:r>
          </a:p>
        </p:txBody>
      </p:sp>
      <p:sp>
        <p:nvSpPr>
          <p:cNvPr id="14343" name="Text Box 8"/>
          <p:cNvSpPr txBox="1">
            <a:spLocks noChangeArrowheads="1"/>
          </p:cNvSpPr>
          <p:nvPr/>
        </p:nvSpPr>
        <p:spPr bwMode="auto">
          <a:xfrm>
            <a:off x="2286000" y="3733800"/>
            <a:ext cx="1447800" cy="519113"/>
          </a:xfrm>
          <a:prstGeom prst="rect">
            <a:avLst/>
          </a:prstGeom>
          <a:solidFill>
            <a:srgbClr val="D60093"/>
          </a:solidFill>
          <a:ln w="9525">
            <a:noFill/>
            <a:miter lim="800000"/>
            <a:headEnd/>
            <a:tailEnd/>
          </a:ln>
        </p:spPr>
        <p:txBody>
          <a:bodyPr>
            <a:spAutoFit/>
          </a:bodyPr>
          <a:lstStyle/>
          <a:p>
            <a:pPr algn="ctr">
              <a:spcBef>
                <a:spcPct val="50000"/>
              </a:spcBef>
            </a:pPr>
            <a:r>
              <a:rPr lang="en-US" sz="2800" b="1">
                <a:solidFill>
                  <a:srgbClr val="FFFF00"/>
                </a:solidFill>
              </a:rPr>
              <a:t>banner</a:t>
            </a:r>
          </a:p>
        </p:txBody>
      </p:sp>
      <p:sp>
        <p:nvSpPr>
          <p:cNvPr id="14344" name="Text Box 9"/>
          <p:cNvSpPr txBox="1">
            <a:spLocks noChangeArrowheads="1"/>
          </p:cNvSpPr>
          <p:nvPr/>
        </p:nvSpPr>
        <p:spPr bwMode="auto">
          <a:xfrm>
            <a:off x="5638800" y="5638800"/>
            <a:ext cx="1524000" cy="519113"/>
          </a:xfrm>
          <a:prstGeom prst="rect">
            <a:avLst/>
          </a:prstGeom>
          <a:solidFill>
            <a:srgbClr val="D60093"/>
          </a:solidFill>
          <a:ln w="9525">
            <a:noFill/>
            <a:miter lim="800000"/>
            <a:headEnd/>
            <a:tailEnd/>
          </a:ln>
        </p:spPr>
        <p:txBody>
          <a:bodyPr>
            <a:spAutoFit/>
          </a:bodyPr>
          <a:lstStyle/>
          <a:p>
            <a:pPr algn="ctr">
              <a:spcBef>
                <a:spcPct val="50000"/>
              </a:spcBef>
            </a:pPr>
            <a:r>
              <a:rPr lang="en-US" sz="2800" b="1" dirty="0" smtClean="0">
                <a:solidFill>
                  <a:srgbClr val="FFFF00"/>
                </a:solidFill>
              </a:rPr>
              <a:t>market</a:t>
            </a:r>
            <a:endParaRPr lang="en-US" sz="2800" b="1" dirty="0">
              <a:solidFill>
                <a:srgbClr val="FFFF00"/>
              </a:solidFill>
            </a:endParaRPr>
          </a:p>
        </p:txBody>
      </p:sp>
      <p:sp>
        <p:nvSpPr>
          <p:cNvPr id="14345" name="Text Box 10"/>
          <p:cNvSpPr txBox="1">
            <a:spLocks noChangeArrowheads="1"/>
          </p:cNvSpPr>
          <p:nvPr/>
        </p:nvSpPr>
        <p:spPr bwMode="auto">
          <a:xfrm>
            <a:off x="2743200" y="6096000"/>
            <a:ext cx="1905000" cy="519113"/>
          </a:xfrm>
          <a:prstGeom prst="rect">
            <a:avLst/>
          </a:prstGeom>
          <a:solidFill>
            <a:srgbClr val="D60093"/>
          </a:solidFill>
          <a:ln w="9525">
            <a:noFill/>
            <a:miter lim="800000"/>
            <a:headEnd/>
            <a:tailEnd/>
          </a:ln>
        </p:spPr>
        <p:txBody>
          <a:bodyPr>
            <a:spAutoFit/>
          </a:bodyPr>
          <a:lstStyle/>
          <a:p>
            <a:pPr algn="ctr">
              <a:spcBef>
                <a:spcPct val="50000"/>
              </a:spcBef>
            </a:pPr>
            <a:r>
              <a:rPr lang="en-US" sz="2800" b="1">
                <a:solidFill>
                  <a:srgbClr val="FFFF00"/>
                </a:solidFill>
              </a:rPr>
              <a:t>people</a:t>
            </a:r>
          </a:p>
        </p:txBody>
      </p:sp>
      <p:sp>
        <p:nvSpPr>
          <p:cNvPr id="14346" name="Text Box 13"/>
          <p:cNvSpPr txBox="1">
            <a:spLocks noChangeArrowheads="1"/>
          </p:cNvSpPr>
          <p:nvPr/>
        </p:nvSpPr>
        <p:spPr bwMode="auto">
          <a:xfrm>
            <a:off x="4648200" y="4648200"/>
            <a:ext cx="2133600" cy="519113"/>
          </a:xfrm>
          <a:prstGeom prst="rect">
            <a:avLst/>
          </a:prstGeom>
          <a:solidFill>
            <a:srgbClr val="D60093"/>
          </a:solidFill>
          <a:ln w="9525">
            <a:noFill/>
            <a:miter lim="800000"/>
            <a:headEnd/>
            <a:tailEnd/>
          </a:ln>
        </p:spPr>
        <p:txBody>
          <a:bodyPr>
            <a:spAutoFit/>
          </a:bodyPr>
          <a:lstStyle/>
          <a:p>
            <a:pPr algn="ctr">
              <a:spcBef>
                <a:spcPct val="50000"/>
              </a:spcBef>
            </a:pPr>
            <a:r>
              <a:rPr lang="en-US" sz="2800" b="1">
                <a:solidFill>
                  <a:srgbClr val="FFFF00"/>
                </a:solidFill>
              </a:rPr>
              <a:t>street lamp</a:t>
            </a:r>
          </a:p>
        </p:txBody>
      </p:sp>
      <p:sp>
        <p:nvSpPr>
          <p:cNvPr id="11" name="Text Box 4"/>
          <p:cNvSpPr txBox="1">
            <a:spLocks noChangeArrowheads="1"/>
          </p:cNvSpPr>
          <p:nvPr/>
        </p:nvSpPr>
        <p:spPr bwMode="auto">
          <a:xfrm>
            <a:off x="1905000" y="685800"/>
            <a:ext cx="1981200" cy="519113"/>
          </a:xfrm>
          <a:prstGeom prst="rect">
            <a:avLst/>
          </a:prstGeom>
          <a:solidFill>
            <a:srgbClr val="D60093"/>
          </a:solidFill>
          <a:ln w="9525">
            <a:noFill/>
            <a:miter lim="800000"/>
            <a:headEnd/>
            <a:tailEnd/>
          </a:ln>
        </p:spPr>
        <p:txBody>
          <a:bodyPr>
            <a:spAutoFit/>
          </a:bodyPr>
          <a:lstStyle/>
          <a:p>
            <a:pPr algn="ctr">
              <a:spcBef>
                <a:spcPct val="50000"/>
              </a:spcBef>
            </a:pPr>
            <a:r>
              <a:rPr lang="en-US" sz="2800" b="1" dirty="0" smtClean="0">
                <a:solidFill>
                  <a:srgbClr val="FFFF00"/>
                </a:solidFill>
              </a:rPr>
              <a:t>sky</a:t>
            </a:r>
            <a:endParaRPr lang="en-US" sz="2800" b="1" dirty="0">
              <a:solidFill>
                <a:srgbClr val="FFFF00"/>
              </a:solidFill>
            </a:endParaRPr>
          </a:p>
        </p:txBody>
      </p:sp>
      <p:sp>
        <p:nvSpPr>
          <p:cNvPr id="12" name="Text Box 5"/>
          <p:cNvSpPr txBox="1">
            <a:spLocks noChangeArrowheads="1"/>
          </p:cNvSpPr>
          <p:nvPr/>
        </p:nvSpPr>
        <p:spPr bwMode="auto">
          <a:xfrm>
            <a:off x="2971800" y="1981200"/>
            <a:ext cx="1828800" cy="519113"/>
          </a:xfrm>
          <a:prstGeom prst="rect">
            <a:avLst/>
          </a:prstGeom>
          <a:solidFill>
            <a:srgbClr val="D60093"/>
          </a:solidFill>
          <a:ln w="9525">
            <a:noFill/>
            <a:miter lim="800000"/>
            <a:headEnd/>
            <a:tailEnd/>
          </a:ln>
        </p:spPr>
        <p:txBody>
          <a:bodyPr>
            <a:spAutoFit/>
          </a:bodyPr>
          <a:lstStyle/>
          <a:p>
            <a:pPr algn="ctr">
              <a:spcBef>
                <a:spcPct val="50000"/>
              </a:spcBef>
            </a:pPr>
            <a:r>
              <a:rPr lang="en-US" sz="2800" b="1" dirty="0">
                <a:solidFill>
                  <a:srgbClr val="FFFF00"/>
                </a:solidFill>
              </a:rPr>
              <a:t>building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95C2F3"/>
        </a:solidFill>
        <a:effectLst/>
      </p:bgPr>
    </p:bg>
    <p:spTree>
      <p:nvGrpSpPr>
        <p:cNvPr id="1" name=""/>
        <p:cNvGrpSpPr/>
        <p:nvPr/>
      </p:nvGrpSpPr>
      <p:grpSpPr>
        <a:xfrm>
          <a:off x="0" y="0"/>
          <a:ext cx="0" cy="0"/>
          <a:chOff x="0" y="0"/>
          <a:chExt cx="0" cy="0"/>
        </a:xfrm>
      </p:grpSpPr>
      <p:pic>
        <p:nvPicPr>
          <p:cNvPr id="14338" name="Picture 15" descr="IMG_3534"/>
          <p:cNvPicPr>
            <a:picLocks noChangeAspect="1" noChangeArrowheads="1"/>
          </p:cNvPicPr>
          <p:nvPr/>
        </p:nvPicPr>
        <p:blipFill>
          <a:blip r:embed="rId3" cstate="print"/>
          <a:srcRect t="8163" b="17346"/>
          <a:stretch>
            <a:fillRect/>
          </a:stretch>
        </p:blipFill>
        <p:spPr bwMode="auto">
          <a:xfrm>
            <a:off x="1752600" y="685800"/>
            <a:ext cx="5772150" cy="6172200"/>
          </a:xfrm>
          <a:prstGeom prst="rect">
            <a:avLst/>
          </a:prstGeom>
          <a:noFill/>
          <a:ln w="9525">
            <a:noFill/>
            <a:miter lim="800000"/>
            <a:headEnd/>
            <a:tailEnd/>
          </a:ln>
        </p:spPr>
      </p:pic>
      <p:sp>
        <p:nvSpPr>
          <p:cNvPr id="14339" name="Text Box 3"/>
          <p:cNvSpPr txBox="1">
            <a:spLocks noChangeArrowheads="1"/>
          </p:cNvSpPr>
          <p:nvPr/>
        </p:nvSpPr>
        <p:spPr bwMode="auto">
          <a:xfrm>
            <a:off x="152400" y="0"/>
            <a:ext cx="3828617" cy="646331"/>
          </a:xfrm>
          <a:prstGeom prst="rect">
            <a:avLst/>
          </a:prstGeom>
          <a:noFill/>
          <a:ln w="9525">
            <a:noFill/>
            <a:miter lim="800000"/>
            <a:headEnd/>
            <a:tailEnd/>
          </a:ln>
        </p:spPr>
        <p:txBody>
          <a:bodyPr wrap="none">
            <a:spAutoFit/>
          </a:bodyPr>
          <a:lstStyle/>
          <a:p>
            <a:r>
              <a:rPr lang="en-US" sz="3600" dirty="0"/>
              <a:t>Image </a:t>
            </a:r>
            <a:r>
              <a:rPr lang="en-US" sz="3600" dirty="0" smtClean="0"/>
              <a:t>description</a:t>
            </a:r>
            <a:endParaRPr lang="en-US" sz="3600" dirty="0"/>
          </a:p>
        </p:txBody>
      </p:sp>
      <p:sp>
        <p:nvSpPr>
          <p:cNvPr id="4" name="Text Box 4"/>
          <p:cNvSpPr txBox="1">
            <a:spLocks noChangeArrowheads="1"/>
          </p:cNvSpPr>
          <p:nvPr/>
        </p:nvSpPr>
        <p:spPr bwMode="auto">
          <a:xfrm>
            <a:off x="4953000" y="626239"/>
            <a:ext cx="4114800" cy="2585323"/>
          </a:xfrm>
          <a:prstGeom prst="rect">
            <a:avLst/>
          </a:prstGeom>
          <a:solidFill>
            <a:srgbClr val="D60093"/>
          </a:solidFill>
          <a:ln w="9525">
            <a:noFill/>
            <a:miter lim="800000"/>
            <a:headEnd/>
            <a:tailEnd/>
          </a:ln>
        </p:spPr>
        <p:txBody>
          <a:bodyPr wrap="square">
            <a:spAutoFit/>
          </a:bodyPr>
          <a:lstStyle/>
          <a:p>
            <a:pPr algn="l"/>
            <a:r>
              <a:rPr lang="en-US" sz="1800" b="0" dirty="0" smtClean="0">
                <a:solidFill>
                  <a:srgbClr val="F7E561"/>
                </a:solidFill>
              </a:rPr>
              <a:t>This is a busy street in an Asian city. Mountains and a large palace or fortress loom in the background. In the foreground, we see colorful souvenir stalls and people walking around and shopping. One person in the lower left is pushing an empty cart, and a couple of people in the middle are sitting, possibly posing for a photograph.</a:t>
            </a:r>
            <a:endParaRPr lang="en-US" sz="1800" b="0" dirty="0">
              <a:solidFill>
                <a:srgbClr val="F7E56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classification</a:t>
            </a:r>
            <a:endParaRPr lang="en-US" dirty="0"/>
          </a:p>
        </p:txBody>
      </p:sp>
      <p:pic>
        <p:nvPicPr>
          <p:cNvPr id="4" name="Picture 2"/>
          <p:cNvPicPr>
            <a:picLocks noChangeAspect="1" noChangeArrowheads="1"/>
          </p:cNvPicPr>
          <p:nvPr/>
        </p:nvPicPr>
        <p:blipFill>
          <a:blip r:embed="rId3" cstate="print"/>
          <a:srcRect/>
          <a:stretch>
            <a:fillRect/>
          </a:stretch>
        </p:blipFill>
        <p:spPr bwMode="auto">
          <a:xfrm>
            <a:off x="1828800" y="1600200"/>
            <a:ext cx="5459790" cy="4648200"/>
          </a:xfrm>
          <a:prstGeom prst="rect">
            <a:avLst/>
          </a:prstGeom>
          <a:noFill/>
          <a:ln w="9525">
            <a:noFill/>
            <a:miter lim="800000"/>
            <a:headEnd/>
            <a:tailEnd/>
          </a:ln>
        </p:spPr>
      </p:pic>
    </p:spTree>
    <p:extLst>
      <p:ext uri="{BB962C8B-B14F-4D97-AF65-F5344CB8AC3E}">
        <p14:creationId xmlns:p14="http://schemas.microsoft.com/office/powerpoint/2010/main" val="16013590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statistical learning framework</a:t>
            </a:r>
            <a:endParaRPr lang="en-US" dirty="0"/>
          </a:p>
        </p:txBody>
      </p:sp>
      <p:sp>
        <p:nvSpPr>
          <p:cNvPr id="3" name="Content Placeholder 2"/>
          <p:cNvSpPr>
            <a:spLocks noGrp="1"/>
          </p:cNvSpPr>
          <p:nvPr>
            <p:ph idx="1"/>
          </p:nvPr>
        </p:nvSpPr>
        <p:spPr>
          <a:xfrm>
            <a:off x="457200" y="1981200"/>
            <a:ext cx="8229600" cy="4144963"/>
          </a:xfrm>
        </p:spPr>
        <p:txBody>
          <a:bodyPr/>
          <a:lstStyle/>
          <a:p>
            <a:r>
              <a:rPr lang="en-US" sz="2400" dirty="0" smtClean="0"/>
              <a:t>Apply a prediction function to a feature representation of the image to get the desired output:</a:t>
            </a:r>
            <a:br>
              <a:rPr lang="en-US" sz="2400" dirty="0" smtClean="0"/>
            </a:br>
            <a:endParaRPr lang="en-US" sz="2400" dirty="0" smtClean="0"/>
          </a:p>
          <a:p>
            <a:pPr>
              <a:buNone/>
            </a:pPr>
            <a:r>
              <a:rPr lang="en-US" sz="2400" dirty="0" smtClean="0">
                <a:solidFill>
                  <a:srgbClr val="0000FF"/>
                </a:solidFill>
              </a:rPr>
              <a:t>			</a:t>
            </a:r>
            <a:r>
              <a:rPr lang="en-US" sz="6000" dirty="0" smtClean="0">
                <a:solidFill>
                  <a:srgbClr val="0000FF"/>
                </a:solidFill>
              </a:rPr>
              <a:t>f(    ) = “apple”</a:t>
            </a:r>
          </a:p>
          <a:p>
            <a:pPr>
              <a:buNone/>
            </a:pPr>
            <a:r>
              <a:rPr lang="en-US" sz="6000" dirty="0" smtClean="0">
                <a:solidFill>
                  <a:srgbClr val="0000FF"/>
                </a:solidFill>
              </a:rPr>
              <a:t>			f(    ) = “tomato”</a:t>
            </a:r>
          </a:p>
          <a:p>
            <a:pPr>
              <a:buNone/>
            </a:pPr>
            <a:r>
              <a:rPr lang="en-US" sz="6000" dirty="0" smtClean="0">
                <a:solidFill>
                  <a:srgbClr val="0000FF"/>
                </a:solidFill>
              </a:rPr>
              <a:t>			f(    ) = “cow”</a:t>
            </a:r>
          </a:p>
          <a:p>
            <a:pPr>
              <a:buNone/>
            </a:pPr>
            <a:endParaRPr lang="en-US" dirty="0" smtClean="0"/>
          </a:p>
          <a:p>
            <a:pPr>
              <a:buNone/>
            </a:pPr>
            <a:endParaRPr lang="en-US" dirty="0" smtClean="0"/>
          </a:p>
          <a:p>
            <a:pPr>
              <a:buNone/>
            </a:pPr>
            <a:endParaRPr lang="en-US" dirty="0" smtClean="0"/>
          </a:p>
        </p:txBody>
      </p:sp>
      <p:pic>
        <p:nvPicPr>
          <p:cNvPr id="35842" name="Picture 2"/>
          <p:cNvPicPr>
            <a:picLocks noChangeAspect="1" noChangeArrowheads="1"/>
          </p:cNvPicPr>
          <p:nvPr/>
        </p:nvPicPr>
        <p:blipFill>
          <a:blip r:embed="rId3" cstate="print"/>
          <a:srcRect/>
          <a:stretch>
            <a:fillRect/>
          </a:stretch>
        </p:blipFill>
        <p:spPr bwMode="auto">
          <a:xfrm>
            <a:off x="2895600" y="3505200"/>
            <a:ext cx="762000" cy="749300"/>
          </a:xfrm>
          <a:prstGeom prst="rect">
            <a:avLst/>
          </a:prstGeom>
          <a:noFill/>
          <a:ln w="9525">
            <a:noFill/>
            <a:miter lim="800000"/>
            <a:headEnd/>
            <a:tailEnd/>
          </a:ln>
        </p:spPr>
      </p:pic>
      <p:pic>
        <p:nvPicPr>
          <p:cNvPr id="35843" name="Picture 3"/>
          <p:cNvPicPr>
            <a:picLocks noChangeAspect="1" noChangeArrowheads="1"/>
          </p:cNvPicPr>
          <p:nvPr/>
        </p:nvPicPr>
        <p:blipFill>
          <a:blip r:embed="rId4" cstate="print"/>
          <a:srcRect/>
          <a:stretch>
            <a:fillRect/>
          </a:stretch>
        </p:blipFill>
        <p:spPr bwMode="auto">
          <a:xfrm>
            <a:off x="2895600" y="4572000"/>
            <a:ext cx="774700" cy="749300"/>
          </a:xfrm>
          <a:prstGeom prst="rect">
            <a:avLst/>
          </a:prstGeom>
          <a:noFill/>
          <a:ln w="9525">
            <a:noFill/>
            <a:miter lim="800000"/>
            <a:headEnd/>
            <a:tailEnd/>
          </a:ln>
        </p:spPr>
      </p:pic>
      <p:pic>
        <p:nvPicPr>
          <p:cNvPr id="35844" name="Picture 4"/>
          <p:cNvPicPr>
            <a:picLocks noChangeAspect="1" noChangeArrowheads="1"/>
          </p:cNvPicPr>
          <p:nvPr/>
        </p:nvPicPr>
        <p:blipFill>
          <a:blip r:embed="rId5" cstate="print"/>
          <a:srcRect/>
          <a:stretch>
            <a:fillRect/>
          </a:stretch>
        </p:blipFill>
        <p:spPr bwMode="auto">
          <a:xfrm>
            <a:off x="2895600" y="5715000"/>
            <a:ext cx="774700" cy="762000"/>
          </a:xfrm>
          <a:prstGeom prst="rect">
            <a:avLst/>
          </a:prstGeom>
          <a:noFill/>
          <a:ln w="9525">
            <a:noFill/>
            <a:miter lim="800000"/>
            <a:headEnd/>
            <a:tailEnd/>
          </a:ln>
        </p:spPr>
      </p:pic>
    </p:spTree>
    <p:extLst>
      <p:ext uri="{BB962C8B-B14F-4D97-AF65-F5344CB8AC3E}">
        <p14:creationId xmlns:p14="http://schemas.microsoft.com/office/powerpoint/2010/main" val="18466422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statistical learning framework</a:t>
            </a:r>
            <a:endParaRPr lang="en-US" dirty="0"/>
          </a:p>
        </p:txBody>
      </p:sp>
      <p:sp>
        <p:nvSpPr>
          <p:cNvPr id="3" name="Content Placeholder 2"/>
          <p:cNvSpPr>
            <a:spLocks noGrp="1"/>
          </p:cNvSpPr>
          <p:nvPr>
            <p:ph idx="1"/>
          </p:nvPr>
        </p:nvSpPr>
        <p:spPr>
          <a:xfrm>
            <a:off x="304800" y="1600200"/>
            <a:ext cx="8610600" cy="4525963"/>
          </a:xfrm>
        </p:spPr>
        <p:txBody>
          <a:bodyPr/>
          <a:lstStyle/>
          <a:p>
            <a:pPr algn="ctr">
              <a:buNone/>
            </a:pPr>
            <a:r>
              <a:rPr lang="en-US" sz="6000" dirty="0" smtClean="0">
                <a:solidFill>
                  <a:srgbClr val="0000FF"/>
                </a:solidFill>
              </a:rPr>
              <a:t>y = f(</a:t>
            </a:r>
            <a:r>
              <a:rPr lang="en-US" sz="6000" b="1" dirty="0" smtClean="0">
                <a:solidFill>
                  <a:srgbClr val="0000FF"/>
                </a:solidFill>
              </a:rPr>
              <a:t>x</a:t>
            </a:r>
            <a:r>
              <a:rPr lang="en-US" sz="6000" dirty="0" smtClean="0">
                <a:solidFill>
                  <a:srgbClr val="0000FF"/>
                </a:solidFill>
              </a:rPr>
              <a:t>)</a:t>
            </a:r>
          </a:p>
          <a:p>
            <a:pPr>
              <a:buNone/>
            </a:pPr>
            <a:endParaRPr lang="en-US" dirty="0" smtClean="0"/>
          </a:p>
          <a:p>
            <a:pPr>
              <a:buNone/>
            </a:pPr>
            <a:endParaRPr lang="en-US" dirty="0" smtClean="0"/>
          </a:p>
          <a:p>
            <a:pPr>
              <a:buNone/>
            </a:pPr>
            <a:r>
              <a:rPr lang="en-US" dirty="0" smtClean="0"/>
              <a:t/>
            </a:r>
            <a:br>
              <a:rPr lang="en-US" dirty="0" smtClean="0"/>
            </a:br>
            <a:endParaRPr lang="en-US" dirty="0" smtClean="0"/>
          </a:p>
          <a:p>
            <a:r>
              <a:rPr lang="en-US" sz="2400" b="1" dirty="0" smtClean="0"/>
              <a:t>Training: </a:t>
            </a:r>
            <a:r>
              <a:rPr lang="en-US" sz="2400" dirty="0" smtClean="0"/>
              <a:t>given a </a:t>
            </a:r>
            <a:r>
              <a:rPr lang="en-US" sz="2400" i="1" dirty="0" smtClean="0"/>
              <a:t>training set </a:t>
            </a:r>
            <a:r>
              <a:rPr lang="en-US" sz="2400" dirty="0" smtClean="0"/>
              <a:t>of labeled examples</a:t>
            </a:r>
            <a:r>
              <a:rPr lang="en-US" sz="2400" i="1" dirty="0" smtClean="0"/>
              <a:t> </a:t>
            </a:r>
            <a:br>
              <a:rPr lang="en-US" sz="2400" i="1" dirty="0" smtClean="0"/>
            </a:br>
            <a:r>
              <a:rPr lang="en-US" sz="2400" dirty="0" smtClean="0">
                <a:solidFill>
                  <a:srgbClr val="0000FF"/>
                </a:solidFill>
              </a:rPr>
              <a:t>{(</a:t>
            </a:r>
            <a:r>
              <a:rPr lang="en-US" sz="2400" b="1" dirty="0" smtClean="0">
                <a:solidFill>
                  <a:srgbClr val="0000FF"/>
                </a:solidFill>
              </a:rPr>
              <a:t>x</a:t>
            </a:r>
            <a:r>
              <a:rPr lang="en-US" sz="2400" baseline="-25000" dirty="0" smtClean="0">
                <a:solidFill>
                  <a:srgbClr val="0000FF"/>
                </a:solidFill>
              </a:rPr>
              <a:t>1</a:t>
            </a:r>
            <a:r>
              <a:rPr lang="en-US" sz="2400" dirty="0" smtClean="0">
                <a:solidFill>
                  <a:srgbClr val="0000FF"/>
                </a:solidFill>
              </a:rPr>
              <a:t>,y</a:t>
            </a:r>
            <a:r>
              <a:rPr lang="en-US" sz="2400" baseline="-25000" dirty="0" smtClean="0">
                <a:solidFill>
                  <a:srgbClr val="0000FF"/>
                </a:solidFill>
              </a:rPr>
              <a:t>1</a:t>
            </a:r>
            <a:r>
              <a:rPr lang="en-US" sz="2400" dirty="0" smtClean="0">
                <a:solidFill>
                  <a:srgbClr val="0000FF"/>
                </a:solidFill>
              </a:rPr>
              <a:t>), …, (</a:t>
            </a:r>
            <a:r>
              <a:rPr lang="en-US" sz="2400" b="1" dirty="0" err="1" smtClean="0">
                <a:solidFill>
                  <a:srgbClr val="0000FF"/>
                </a:solidFill>
              </a:rPr>
              <a:t>x</a:t>
            </a:r>
            <a:r>
              <a:rPr lang="en-US" sz="2400" baseline="-25000" dirty="0" err="1" smtClean="0">
                <a:solidFill>
                  <a:srgbClr val="0000FF"/>
                </a:solidFill>
              </a:rPr>
              <a:t>N</a:t>
            </a:r>
            <a:r>
              <a:rPr lang="en-US" sz="2400" dirty="0" err="1" smtClean="0">
                <a:solidFill>
                  <a:srgbClr val="0000FF"/>
                </a:solidFill>
              </a:rPr>
              <a:t>,y</a:t>
            </a:r>
            <a:r>
              <a:rPr lang="en-US" sz="2400" baseline="-25000" dirty="0" err="1" smtClean="0">
                <a:solidFill>
                  <a:srgbClr val="0000FF"/>
                </a:solidFill>
              </a:rPr>
              <a:t>N</a:t>
            </a:r>
            <a:r>
              <a:rPr lang="en-US" sz="2400" dirty="0" smtClean="0">
                <a:solidFill>
                  <a:srgbClr val="0000FF"/>
                </a:solidFill>
              </a:rPr>
              <a:t>)}</a:t>
            </a:r>
            <a:r>
              <a:rPr lang="en-US" sz="2400" dirty="0" smtClean="0"/>
              <a:t>, estimate the prediction function </a:t>
            </a:r>
            <a:r>
              <a:rPr lang="en-US" sz="2400" dirty="0" smtClean="0">
                <a:solidFill>
                  <a:srgbClr val="0000FF"/>
                </a:solidFill>
              </a:rPr>
              <a:t>f </a:t>
            </a:r>
            <a:r>
              <a:rPr lang="en-US" sz="2400" dirty="0" smtClean="0"/>
              <a:t>by minimizing the prediction error on the training set</a:t>
            </a:r>
          </a:p>
          <a:p>
            <a:r>
              <a:rPr lang="en-US" sz="2400" b="1" dirty="0" smtClean="0"/>
              <a:t>Testing:</a:t>
            </a:r>
            <a:r>
              <a:rPr lang="en-US" sz="2400" dirty="0" smtClean="0"/>
              <a:t> apply </a:t>
            </a:r>
            <a:r>
              <a:rPr lang="en-US" sz="2400" dirty="0" smtClean="0">
                <a:solidFill>
                  <a:srgbClr val="0000FF"/>
                </a:solidFill>
              </a:rPr>
              <a:t>f</a:t>
            </a:r>
            <a:r>
              <a:rPr lang="en-US" sz="2400" dirty="0" smtClean="0"/>
              <a:t> to a never before seen </a:t>
            </a:r>
            <a:r>
              <a:rPr lang="en-US" sz="2400" i="1" dirty="0" smtClean="0"/>
              <a:t>test example</a:t>
            </a:r>
            <a:r>
              <a:rPr lang="en-US" sz="2400" dirty="0" smtClean="0"/>
              <a:t> </a:t>
            </a:r>
            <a:r>
              <a:rPr lang="en-US" sz="2400" b="1" dirty="0" smtClean="0">
                <a:solidFill>
                  <a:srgbClr val="0000FF"/>
                </a:solidFill>
              </a:rPr>
              <a:t>x</a:t>
            </a:r>
            <a:r>
              <a:rPr lang="en-US" sz="2400" dirty="0" smtClean="0"/>
              <a:t> and output the predicted value </a:t>
            </a:r>
            <a:r>
              <a:rPr lang="en-US" sz="2400" dirty="0" smtClean="0">
                <a:solidFill>
                  <a:srgbClr val="0000FF"/>
                </a:solidFill>
              </a:rPr>
              <a:t>y = f(</a:t>
            </a:r>
            <a:r>
              <a:rPr lang="en-US" sz="2400" b="1" dirty="0" smtClean="0">
                <a:solidFill>
                  <a:srgbClr val="0000FF"/>
                </a:solidFill>
              </a:rPr>
              <a:t>x</a:t>
            </a:r>
            <a:r>
              <a:rPr lang="en-US" sz="2400" dirty="0" smtClean="0">
                <a:solidFill>
                  <a:srgbClr val="0000FF"/>
                </a:solidFill>
              </a:rPr>
              <a:t>)</a:t>
            </a:r>
          </a:p>
        </p:txBody>
      </p:sp>
      <p:cxnSp>
        <p:nvCxnSpPr>
          <p:cNvPr id="5" name="Straight Arrow Connector 4"/>
          <p:cNvCxnSpPr/>
          <p:nvPr/>
        </p:nvCxnSpPr>
        <p:spPr>
          <a:xfrm rot="5400000" flipH="1" flipV="1">
            <a:off x="3239294" y="2933700"/>
            <a:ext cx="685006" cy="7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4381500" y="2933700"/>
            <a:ext cx="6858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5334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12733" y="3276600"/>
            <a:ext cx="825867" cy="369332"/>
          </a:xfrm>
          <a:prstGeom prst="rect">
            <a:avLst/>
          </a:prstGeom>
          <a:noFill/>
        </p:spPr>
        <p:txBody>
          <a:bodyPr wrap="none" rtlCol="0">
            <a:spAutoFit/>
          </a:bodyPr>
          <a:lstStyle/>
          <a:p>
            <a:r>
              <a:rPr lang="en-US" dirty="0" smtClean="0">
                <a:solidFill>
                  <a:srgbClr val="000000"/>
                </a:solidFill>
              </a:rPr>
              <a:t>output</a:t>
            </a:r>
            <a:endParaRPr lang="en-US" dirty="0">
              <a:solidFill>
                <a:srgbClr val="000000"/>
              </a:solidFill>
            </a:endParaRPr>
          </a:p>
        </p:txBody>
      </p:sp>
      <p:sp>
        <p:nvSpPr>
          <p:cNvPr id="10" name="TextBox 9"/>
          <p:cNvSpPr txBox="1"/>
          <p:nvPr/>
        </p:nvSpPr>
        <p:spPr>
          <a:xfrm>
            <a:off x="3822333" y="3276600"/>
            <a:ext cx="1892667" cy="646331"/>
          </a:xfrm>
          <a:prstGeom prst="rect">
            <a:avLst/>
          </a:prstGeom>
          <a:noFill/>
        </p:spPr>
        <p:txBody>
          <a:bodyPr wrap="square" rtlCol="0">
            <a:spAutoFit/>
          </a:bodyPr>
          <a:lstStyle/>
          <a:p>
            <a:pPr algn="ctr"/>
            <a:r>
              <a:rPr lang="en-US" dirty="0" smtClean="0">
                <a:solidFill>
                  <a:srgbClr val="000000"/>
                </a:solidFill>
              </a:rPr>
              <a:t>prediction function</a:t>
            </a:r>
            <a:endParaRPr lang="en-US" dirty="0">
              <a:solidFill>
                <a:srgbClr val="000000"/>
              </a:solidFill>
            </a:endParaRPr>
          </a:p>
        </p:txBody>
      </p:sp>
      <p:sp>
        <p:nvSpPr>
          <p:cNvPr id="11" name="TextBox 10"/>
          <p:cNvSpPr txBox="1"/>
          <p:nvPr/>
        </p:nvSpPr>
        <p:spPr>
          <a:xfrm>
            <a:off x="5498733" y="3276600"/>
            <a:ext cx="1511667" cy="646331"/>
          </a:xfrm>
          <a:prstGeom prst="rect">
            <a:avLst/>
          </a:prstGeom>
          <a:noFill/>
        </p:spPr>
        <p:txBody>
          <a:bodyPr wrap="square" rtlCol="0">
            <a:spAutoFit/>
          </a:bodyPr>
          <a:lstStyle/>
          <a:p>
            <a:pPr algn="ctr"/>
            <a:r>
              <a:rPr lang="en-US" dirty="0" smtClean="0">
                <a:solidFill>
                  <a:srgbClr val="000000"/>
                </a:solidFill>
              </a:rPr>
              <a:t>Image feature</a:t>
            </a:r>
            <a:endParaRPr lang="en-US" dirty="0">
              <a:solidFill>
                <a:srgbClr val="000000"/>
              </a:solidFill>
            </a:endParaRPr>
          </a:p>
        </p:txBody>
      </p:sp>
    </p:spTree>
    <p:extLst>
      <p:ext uri="{BB962C8B-B14F-4D97-AF65-F5344CB8AC3E}">
        <p14:creationId xmlns:p14="http://schemas.microsoft.com/office/powerpoint/2010/main" val="128374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51816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rgbClr val="000000"/>
                </a:solidFill>
              </a:rPr>
              <a:t>Prediction</a:t>
            </a:r>
            <a:endParaRPr lang="en-US" sz="2400" dirty="0">
              <a:solidFill>
                <a:srgbClr val="000000"/>
              </a:solidFill>
            </a:endParaRPr>
          </a:p>
        </p:txBody>
      </p:sp>
      <p:sp>
        <p:nvSpPr>
          <p:cNvPr id="10242" name="Title 1"/>
          <p:cNvSpPr>
            <a:spLocks noGrp="1"/>
          </p:cNvSpPr>
          <p:nvPr>
            <p:ph type="title"/>
          </p:nvPr>
        </p:nvSpPr>
        <p:spPr>
          <a:xfrm>
            <a:off x="457200" y="0"/>
            <a:ext cx="8229600" cy="792162"/>
          </a:xfrm>
        </p:spPr>
        <p:txBody>
          <a:bodyPr/>
          <a:lstStyle/>
          <a:p>
            <a:r>
              <a:rPr lang="en-US" dirty="0" smtClean="0"/>
              <a:t>Steps</a:t>
            </a:r>
          </a:p>
        </p:txBody>
      </p:sp>
      <p:sp>
        <p:nvSpPr>
          <p:cNvPr id="10" name="Rounded Rectangle 9"/>
          <p:cNvSpPr/>
          <p:nvPr/>
        </p:nvSpPr>
        <p:spPr>
          <a:xfrm>
            <a:off x="5257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2" name="Group 12"/>
          <p:cNvGrpSpPr>
            <a:grpSpLocks/>
          </p:cNvGrpSpPr>
          <p:nvPr/>
        </p:nvGrpSpPr>
        <p:grpSpPr bwMode="auto">
          <a:xfrm>
            <a:off x="76200" y="1570038"/>
            <a:ext cx="2438400" cy="3078162"/>
            <a:chOff x="228600" y="1417320"/>
            <a:chExt cx="2438400" cy="2849880"/>
          </a:xfrm>
        </p:grpSpPr>
        <p:sp>
          <p:nvSpPr>
            <p:cNvPr id="10268" name="TextBox 7"/>
            <p:cNvSpPr txBox="1">
              <a:spLocks noChangeArrowheads="1"/>
            </p:cNvSpPr>
            <p:nvPr/>
          </p:nvSpPr>
          <p:spPr bwMode="auto">
            <a:xfrm>
              <a:off x="533400" y="1417320"/>
              <a:ext cx="1828800" cy="830997"/>
            </a:xfrm>
            <a:prstGeom prst="rect">
              <a:avLst/>
            </a:prstGeom>
            <a:noFill/>
            <a:ln w="9525">
              <a:noFill/>
              <a:miter lim="800000"/>
              <a:headEnd/>
              <a:tailEnd/>
            </a:ln>
          </p:spPr>
          <p:txBody>
            <a:bodyPr>
              <a:spAutoFit/>
            </a:bodyPr>
            <a:lstStyle/>
            <a:p>
              <a:pPr algn="ctr"/>
              <a:r>
                <a:rPr lang="en-US" sz="2400" dirty="0">
                  <a:solidFill>
                    <a:srgbClr val="000000"/>
                  </a:solidFill>
                </a:rPr>
                <a:t>Training Images</a:t>
              </a:r>
            </a:p>
          </p:txBody>
        </p:sp>
        <p:sp>
          <p:nvSpPr>
            <p:cNvPr id="11" name="Rounded Rectangle 10"/>
            <p:cNvSpPr/>
            <p:nvPr/>
          </p:nvSpPr>
          <p:spPr>
            <a:xfrm>
              <a:off x="228600" y="1447485"/>
              <a:ext cx="2438400" cy="2819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5410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rgbClr val="000000"/>
                </a:solidFill>
              </a:rPr>
              <a:t>Training</a:t>
            </a:r>
            <a:endParaRPr lang="en-US" sz="2400" dirty="0">
              <a:solidFill>
                <a:srgbClr val="000000"/>
              </a:solidFill>
            </a:endParaRPr>
          </a:p>
        </p:txBody>
      </p:sp>
      <p:sp>
        <p:nvSpPr>
          <p:cNvPr id="10246" name="TextBox 13"/>
          <p:cNvSpPr txBox="1">
            <a:spLocks noChangeArrowheads="1"/>
          </p:cNvSpPr>
          <p:nvPr/>
        </p:nvSpPr>
        <p:spPr bwMode="auto">
          <a:xfrm>
            <a:off x="551692" y="838200"/>
            <a:ext cx="1581908" cy="523220"/>
          </a:xfrm>
          <a:prstGeom prst="rect">
            <a:avLst/>
          </a:prstGeom>
          <a:noFill/>
          <a:ln w="9525">
            <a:noFill/>
            <a:miter lim="800000"/>
            <a:headEnd/>
            <a:tailEnd/>
          </a:ln>
        </p:spPr>
        <p:txBody>
          <a:bodyPr wrap="none">
            <a:spAutoFit/>
          </a:bodyPr>
          <a:lstStyle/>
          <a:p>
            <a:r>
              <a:rPr lang="en-US" sz="2800" b="1" dirty="0">
                <a:solidFill>
                  <a:srgbClr val="000000"/>
                </a:solidFill>
              </a:rPr>
              <a:t>Training</a:t>
            </a:r>
          </a:p>
        </p:txBody>
      </p:sp>
      <p:sp>
        <p:nvSpPr>
          <p:cNvPr id="15" name="Rounded Rectangle 14"/>
          <p:cNvSpPr/>
          <p:nvPr/>
        </p:nvSpPr>
        <p:spPr>
          <a:xfrm>
            <a:off x="3200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p:cNvSpPr/>
          <p:nvPr/>
        </p:nvSpPr>
        <p:spPr>
          <a:xfrm>
            <a:off x="2590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4800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5821362"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p:cNvSpPr/>
          <p:nvPr/>
        </p:nvSpPr>
        <p:spPr>
          <a:xfrm>
            <a:off x="2743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p:cNvSpPr/>
          <p:nvPr/>
        </p:nvSpPr>
        <p:spPr>
          <a:xfrm>
            <a:off x="2133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p:cNvSpPr txBox="1">
            <a:spLocks noChangeArrowheads="1"/>
          </p:cNvSpPr>
          <p:nvPr/>
        </p:nvSpPr>
        <p:spPr bwMode="auto">
          <a:xfrm>
            <a:off x="620212" y="4800600"/>
            <a:ext cx="1437188" cy="523220"/>
          </a:xfrm>
          <a:prstGeom prst="rect">
            <a:avLst/>
          </a:prstGeom>
          <a:noFill/>
          <a:ln w="9525">
            <a:noFill/>
            <a:miter lim="800000"/>
            <a:headEnd/>
            <a:tailEnd/>
          </a:ln>
        </p:spPr>
        <p:txBody>
          <a:bodyPr wrap="none">
            <a:spAutoFit/>
          </a:bodyPr>
          <a:lstStyle/>
          <a:p>
            <a:r>
              <a:rPr lang="en-US" sz="2800" b="1" dirty="0">
                <a:solidFill>
                  <a:srgbClr val="000000"/>
                </a:solidFill>
              </a:rPr>
              <a:t>Testing</a:t>
            </a:r>
          </a:p>
        </p:txBody>
      </p:sp>
      <p:sp>
        <p:nvSpPr>
          <p:cNvPr id="10255" name="TextBox 21"/>
          <p:cNvSpPr txBox="1">
            <a:spLocks noChangeArrowheads="1"/>
          </p:cNvSpPr>
          <p:nvPr/>
        </p:nvSpPr>
        <p:spPr bwMode="auto">
          <a:xfrm>
            <a:off x="457200" y="6396037"/>
            <a:ext cx="1689100" cy="461963"/>
          </a:xfrm>
          <a:prstGeom prst="rect">
            <a:avLst/>
          </a:prstGeom>
          <a:noFill/>
          <a:ln w="9525">
            <a:noFill/>
            <a:miter lim="800000"/>
            <a:headEnd/>
            <a:tailEnd/>
          </a:ln>
        </p:spPr>
        <p:txBody>
          <a:bodyPr wrap="none">
            <a:spAutoFit/>
          </a:bodyPr>
          <a:lstStyle/>
          <a:p>
            <a:r>
              <a:rPr lang="en-US" sz="2400" dirty="0">
                <a:solidFill>
                  <a:srgbClr val="000000"/>
                </a:solidFill>
              </a:rPr>
              <a:t>Test Image</a:t>
            </a:r>
          </a:p>
        </p:txBody>
      </p:sp>
      <p:sp>
        <p:nvSpPr>
          <p:cNvPr id="23" name="Right Arrow 22"/>
          <p:cNvSpPr/>
          <p:nvPr/>
        </p:nvSpPr>
        <p:spPr>
          <a:xfrm>
            <a:off x="68580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p:cNvSpPr/>
          <p:nvPr/>
        </p:nvSpPr>
        <p:spPr>
          <a:xfrm>
            <a:off x="7543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rgbClr val="000000"/>
                </a:solidFill>
              </a:rPr>
              <a:t>Learned model</a:t>
            </a:r>
            <a:endParaRPr lang="en-US" sz="2400" dirty="0">
              <a:solidFill>
                <a:srgbClr val="000000"/>
              </a:solidFill>
            </a:endParaRPr>
          </a:p>
        </p:txBody>
      </p:sp>
      <p:sp>
        <p:nvSpPr>
          <p:cNvPr id="25" name="Rounded Rectangle 24"/>
          <p:cNvSpPr/>
          <p:nvPr/>
        </p:nvSpPr>
        <p:spPr>
          <a:xfrm>
            <a:off x="5181600" y="39624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smtClean="0">
                <a:solidFill>
                  <a:srgbClr val="000000"/>
                </a:solidFill>
              </a:rPr>
              <a:t>Learned model</a:t>
            </a:r>
            <a:endParaRPr lang="en-US" sz="2400" dirty="0">
              <a:solidFill>
                <a:srgbClr val="000000"/>
              </a:solidFill>
            </a:endParaRPr>
          </a:p>
        </p:txBody>
      </p:sp>
      <p:sp>
        <p:nvSpPr>
          <p:cNvPr id="26" name="Right Arrow 25"/>
          <p:cNvSpPr/>
          <p:nvPr/>
        </p:nvSpPr>
        <p:spPr>
          <a:xfrm>
            <a:off x="45720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1" name="TextBox 30"/>
          <p:cNvSpPr txBox="1"/>
          <p:nvPr/>
        </p:nvSpPr>
        <p:spPr>
          <a:xfrm>
            <a:off x="7474953" y="6581001"/>
            <a:ext cx="1669047" cy="276999"/>
          </a:xfrm>
          <a:prstGeom prst="rect">
            <a:avLst/>
          </a:prstGeom>
          <a:noFill/>
        </p:spPr>
        <p:txBody>
          <a:bodyPr wrap="none" rtlCol="0">
            <a:spAutoFit/>
          </a:bodyPr>
          <a:lstStyle/>
          <a:p>
            <a:r>
              <a:rPr lang="en-US" sz="1200" dirty="0" smtClean="0">
                <a:solidFill>
                  <a:srgbClr val="000000"/>
                </a:solidFill>
              </a:rPr>
              <a:t>Slide credit: D. </a:t>
            </a:r>
            <a:r>
              <a:rPr lang="en-US" sz="1200" dirty="0" err="1" smtClean="0">
                <a:solidFill>
                  <a:srgbClr val="000000"/>
                </a:solidFill>
              </a:rPr>
              <a:t>Hoiem</a:t>
            </a:r>
            <a:endParaRPr lang="en-US" sz="1200" dirty="0">
              <a:solidFill>
                <a:srgbClr val="000000"/>
              </a:solidFill>
            </a:endParaRPr>
          </a:p>
        </p:txBody>
      </p:sp>
      <p:sp>
        <p:nvSpPr>
          <p:cNvPr id="32" name="Right Arrow 31"/>
          <p:cNvSpPr/>
          <p:nvPr/>
        </p:nvSpPr>
        <p:spPr>
          <a:xfrm rot="5400000">
            <a:off x="5867400" y="5029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33" name="Picture 2"/>
          <p:cNvPicPr>
            <a:picLocks noChangeAspect="1" noChangeArrowheads="1"/>
          </p:cNvPicPr>
          <p:nvPr/>
        </p:nvPicPr>
        <p:blipFill>
          <a:blip r:embed="rId3" cstate="print"/>
          <a:srcRect/>
          <a:stretch>
            <a:fillRect/>
          </a:stretch>
        </p:blipFill>
        <p:spPr bwMode="auto">
          <a:xfrm>
            <a:off x="152400" y="2438400"/>
            <a:ext cx="2237618" cy="1905000"/>
          </a:xfrm>
          <a:prstGeom prst="rect">
            <a:avLst/>
          </a:prstGeom>
          <a:noFill/>
          <a:ln w="9525">
            <a:noFill/>
            <a:miter lim="800000"/>
            <a:headEnd/>
            <a:tailEnd/>
          </a:ln>
        </p:spPr>
      </p:pic>
      <p:pic>
        <p:nvPicPr>
          <p:cNvPr id="30721" name="Picture 1"/>
          <p:cNvPicPr>
            <a:picLocks noChangeAspect="1" noChangeArrowheads="1"/>
          </p:cNvPicPr>
          <p:nvPr/>
        </p:nvPicPr>
        <p:blipFill>
          <a:blip r:embed="rId4" cstate="print"/>
          <a:srcRect/>
          <a:stretch>
            <a:fillRect/>
          </a:stretch>
        </p:blipFill>
        <p:spPr bwMode="auto">
          <a:xfrm>
            <a:off x="914400" y="5638800"/>
            <a:ext cx="800100" cy="800100"/>
          </a:xfrm>
          <a:prstGeom prst="rect">
            <a:avLst/>
          </a:prstGeom>
          <a:noFill/>
          <a:ln w="9525">
            <a:noFill/>
            <a:miter lim="800000"/>
            <a:headEnd/>
            <a:tailEnd/>
          </a:ln>
        </p:spPr>
      </p:pic>
    </p:spTree>
    <p:extLst>
      <p:ext uri="{BB962C8B-B14F-4D97-AF65-F5344CB8AC3E}">
        <p14:creationId xmlns:p14="http://schemas.microsoft.com/office/powerpoint/2010/main" val="281346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4" grpId="0"/>
      <p:bldP spid="10255" grpId="0"/>
      <p:bldP spid="23" grpId="0" animBg="1"/>
      <p:bldP spid="24" grpId="0" animBg="1"/>
      <p:bldP spid="25" grpId="0" animBg="1"/>
      <p:bldP spid="26"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Text Box 6"/>
          <p:cNvSpPr txBox="1">
            <a:spLocks noChangeArrowheads="1"/>
          </p:cNvSpPr>
          <p:nvPr/>
        </p:nvSpPr>
        <p:spPr bwMode="auto">
          <a:xfrm>
            <a:off x="3505200" y="201613"/>
            <a:ext cx="2185988" cy="622300"/>
          </a:xfrm>
          <a:prstGeom prst="rect">
            <a:avLst/>
          </a:prstGeom>
          <a:noFill/>
          <a:ln w="12700">
            <a:solidFill>
              <a:srgbClr val="FF5050"/>
            </a:solidFill>
            <a:miter lim="800000"/>
            <a:headEnd/>
            <a:tailEnd/>
          </a:ln>
        </p:spPr>
        <p:txBody>
          <a:bodyPr wrap="none">
            <a:spAutoFit/>
          </a:bodyPr>
          <a:lstStyle/>
          <a:p>
            <a:pPr eaLnBrk="0" hangingPunct="0"/>
            <a:r>
              <a:rPr lang="en-US" sz="3400" dirty="0"/>
              <a:t>OBJECTS</a:t>
            </a:r>
          </a:p>
        </p:txBody>
      </p:sp>
      <p:sp>
        <p:nvSpPr>
          <p:cNvPr id="9223" name="Text Box 7"/>
          <p:cNvSpPr txBox="1">
            <a:spLocks noChangeArrowheads="1"/>
          </p:cNvSpPr>
          <p:nvPr/>
        </p:nvSpPr>
        <p:spPr bwMode="auto">
          <a:xfrm>
            <a:off x="533400" y="1190625"/>
            <a:ext cx="1647825" cy="501650"/>
          </a:xfrm>
          <a:prstGeom prst="rect">
            <a:avLst/>
          </a:prstGeom>
          <a:noFill/>
          <a:ln w="12700">
            <a:solidFill>
              <a:srgbClr val="FF5050"/>
            </a:solidFill>
            <a:miter lim="800000"/>
            <a:headEnd/>
            <a:tailEnd/>
          </a:ln>
        </p:spPr>
        <p:txBody>
          <a:bodyPr wrap="none">
            <a:spAutoFit/>
          </a:bodyPr>
          <a:lstStyle/>
          <a:p>
            <a:pPr eaLnBrk="0" hangingPunct="0"/>
            <a:r>
              <a:rPr lang="en-US" sz="2600"/>
              <a:t>ANIMALS</a:t>
            </a:r>
          </a:p>
        </p:txBody>
      </p:sp>
      <p:sp>
        <p:nvSpPr>
          <p:cNvPr id="9224" name="Text Box 8"/>
          <p:cNvSpPr txBox="1">
            <a:spLocks noChangeArrowheads="1"/>
          </p:cNvSpPr>
          <p:nvPr/>
        </p:nvSpPr>
        <p:spPr bwMode="auto">
          <a:xfrm>
            <a:off x="5715000" y="1166813"/>
            <a:ext cx="1995488" cy="501650"/>
          </a:xfrm>
          <a:prstGeom prst="rect">
            <a:avLst/>
          </a:prstGeom>
          <a:noFill/>
          <a:ln w="12700">
            <a:solidFill>
              <a:srgbClr val="FF5050"/>
            </a:solidFill>
            <a:miter lim="800000"/>
            <a:headEnd/>
            <a:tailEnd/>
          </a:ln>
        </p:spPr>
        <p:txBody>
          <a:bodyPr wrap="none">
            <a:spAutoFit/>
          </a:bodyPr>
          <a:lstStyle/>
          <a:p>
            <a:pPr eaLnBrk="0" hangingPunct="0"/>
            <a:r>
              <a:rPr lang="en-US" sz="2600"/>
              <a:t>INANIMATE</a:t>
            </a:r>
          </a:p>
        </p:txBody>
      </p:sp>
      <p:sp>
        <p:nvSpPr>
          <p:cNvPr id="9225" name="Text Box 9"/>
          <p:cNvSpPr txBox="1">
            <a:spLocks noChangeArrowheads="1"/>
          </p:cNvSpPr>
          <p:nvPr/>
        </p:nvSpPr>
        <p:spPr bwMode="auto">
          <a:xfrm>
            <a:off x="2819400" y="1190625"/>
            <a:ext cx="1482725" cy="501650"/>
          </a:xfrm>
          <a:prstGeom prst="rect">
            <a:avLst/>
          </a:prstGeom>
          <a:noFill/>
          <a:ln w="12700">
            <a:solidFill>
              <a:srgbClr val="FF5050"/>
            </a:solidFill>
            <a:miter lim="800000"/>
            <a:headEnd/>
            <a:tailEnd/>
          </a:ln>
        </p:spPr>
        <p:txBody>
          <a:bodyPr wrap="none">
            <a:spAutoFit/>
          </a:bodyPr>
          <a:lstStyle/>
          <a:p>
            <a:pPr eaLnBrk="0" hangingPunct="0"/>
            <a:r>
              <a:rPr lang="en-US" sz="2600"/>
              <a:t>PLANTS</a:t>
            </a:r>
          </a:p>
        </p:txBody>
      </p:sp>
      <p:sp>
        <p:nvSpPr>
          <p:cNvPr id="9226" name="Text Box 10"/>
          <p:cNvSpPr txBox="1">
            <a:spLocks noChangeArrowheads="1"/>
          </p:cNvSpPr>
          <p:nvPr/>
        </p:nvSpPr>
        <p:spPr bwMode="auto">
          <a:xfrm>
            <a:off x="7010400" y="2143125"/>
            <a:ext cx="1717675" cy="439738"/>
          </a:xfrm>
          <a:prstGeom prst="rect">
            <a:avLst/>
          </a:prstGeom>
          <a:noFill/>
          <a:ln w="12700">
            <a:solidFill>
              <a:srgbClr val="FF5050"/>
            </a:solidFill>
            <a:miter lim="800000"/>
            <a:headEnd/>
            <a:tailEnd/>
          </a:ln>
        </p:spPr>
        <p:txBody>
          <a:bodyPr wrap="none">
            <a:spAutoFit/>
          </a:bodyPr>
          <a:lstStyle/>
          <a:p>
            <a:pPr eaLnBrk="0" hangingPunct="0"/>
            <a:r>
              <a:rPr lang="en-US" sz="2200"/>
              <a:t>MAN-MADE</a:t>
            </a:r>
          </a:p>
        </p:txBody>
      </p:sp>
      <p:sp>
        <p:nvSpPr>
          <p:cNvPr id="9227" name="Text Box 11"/>
          <p:cNvSpPr txBox="1">
            <a:spLocks noChangeArrowheads="1"/>
          </p:cNvSpPr>
          <p:nvPr/>
        </p:nvSpPr>
        <p:spPr bwMode="auto">
          <a:xfrm>
            <a:off x="4953000" y="2143125"/>
            <a:ext cx="1500188" cy="439738"/>
          </a:xfrm>
          <a:prstGeom prst="rect">
            <a:avLst/>
          </a:prstGeom>
          <a:noFill/>
          <a:ln w="12700">
            <a:solidFill>
              <a:srgbClr val="FF5050"/>
            </a:solidFill>
            <a:miter lim="800000"/>
            <a:headEnd/>
            <a:tailEnd/>
          </a:ln>
        </p:spPr>
        <p:txBody>
          <a:bodyPr wrap="none">
            <a:spAutoFit/>
          </a:bodyPr>
          <a:lstStyle/>
          <a:p>
            <a:pPr eaLnBrk="0" hangingPunct="0"/>
            <a:r>
              <a:rPr lang="en-US" sz="2200"/>
              <a:t>NATURAL</a:t>
            </a:r>
          </a:p>
        </p:txBody>
      </p:sp>
      <p:cxnSp>
        <p:nvCxnSpPr>
          <p:cNvPr id="9228" name="AutoShape 12"/>
          <p:cNvCxnSpPr>
            <a:cxnSpLocks noChangeShapeType="1"/>
            <a:stCxn id="9222" idx="2"/>
            <a:endCxn id="9223" idx="0"/>
          </p:cNvCxnSpPr>
          <p:nvPr/>
        </p:nvCxnSpPr>
        <p:spPr bwMode="auto">
          <a:xfrm rot="5400000">
            <a:off x="2794795" y="-613569"/>
            <a:ext cx="366712" cy="3241675"/>
          </a:xfrm>
          <a:prstGeom prst="bentConnector3">
            <a:avLst>
              <a:gd name="adj1" fmla="val 49782"/>
            </a:avLst>
          </a:prstGeom>
          <a:noFill/>
          <a:ln w="9525">
            <a:solidFill>
              <a:schemeClr val="tx1"/>
            </a:solidFill>
            <a:miter lim="800000"/>
            <a:headEnd/>
            <a:tailEnd/>
          </a:ln>
        </p:spPr>
      </p:cxnSp>
      <p:cxnSp>
        <p:nvCxnSpPr>
          <p:cNvPr id="9229" name="AutoShape 13"/>
          <p:cNvCxnSpPr>
            <a:cxnSpLocks noChangeShapeType="1"/>
            <a:stCxn id="9222" idx="2"/>
            <a:endCxn id="9225" idx="0"/>
          </p:cNvCxnSpPr>
          <p:nvPr/>
        </p:nvCxnSpPr>
        <p:spPr bwMode="auto">
          <a:xfrm rot="5400000">
            <a:off x="3896520" y="488156"/>
            <a:ext cx="366712" cy="1038225"/>
          </a:xfrm>
          <a:prstGeom prst="bentConnector3">
            <a:avLst>
              <a:gd name="adj1" fmla="val 49782"/>
            </a:avLst>
          </a:prstGeom>
          <a:noFill/>
          <a:ln w="9525">
            <a:solidFill>
              <a:schemeClr val="tx1"/>
            </a:solidFill>
            <a:miter lim="800000"/>
            <a:headEnd/>
            <a:tailEnd/>
          </a:ln>
        </p:spPr>
      </p:cxnSp>
      <p:cxnSp>
        <p:nvCxnSpPr>
          <p:cNvPr id="9230" name="AutoShape 14"/>
          <p:cNvCxnSpPr>
            <a:cxnSpLocks noChangeShapeType="1"/>
          </p:cNvCxnSpPr>
          <p:nvPr/>
        </p:nvCxnSpPr>
        <p:spPr bwMode="auto">
          <a:xfrm rot="16200000" flipH="1">
            <a:off x="5574506" y="-132556"/>
            <a:ext cx="312738" cy="2254250"/>
          </a:xfrm>
          <a:prstGeom prst="bentConnector3">
            <a:avLst>
              <a:gd name="adj1" fmla="val 53806"/>
            </a:avLst>
          </a:prstGeom>
          <a:noFill/>
          <a:ln w="9525">
            <a:solidFill>
              <a:schemeClr val="tx1"/>
            </a:solidFill>
            <a:miter lim="800000"/>
            <a:headEnd/>
            <a:tailEnd/>
          </a:ln>
        </p:spPr>
      </p:cxnSp>
      <p:cxnSp>
        <p:nvCxnSpPr>
          <p:cNvPr id="9231" name="AutoShape 15"/>
          <p:cNvCxnSpPr>
            <a:cxnSpLocks noChangeShapeType="1"/>
            <a:stCxn id="9224" idx="2"/>
            <a:endCxn id="9227" idx="0"/>
          </p:cNvCxnSpPr>
          <p:nvPr/>
        </p:nvCxnSpPr>
        <p:spPr bwMode="auto">
          <a:xfrm rot="5400000">
            <a:off x="5971382" y="1400969"/>
            <a:ext cx="474662" cy="1009650"/>
          </a:xfrm>
          <a:prstGeom prst="bentConnector3">
            <a:avLst>
              <a:gd name="adj1" fmla="val 49833"/>
            </a:avLst>
          </a:prstGeom>
          <a:noFill/>
          <a:ln w="9525">
            <a:solidFill>
              <a:schemeClr val="tx1"/>
            </a:solidFill>
            <a:miter lim="800000"/>
            <a:headEnd/>
            <a:tailEnd/>
          </a:ln>
        </p:spPr>
      </p:cxnSp>
      <p:cxnSp>
        <p:nvCxnSpPr>
          <p:cNvPr id="9232" name="AutoShape 16"/>
          <p:cNvCxnSpPr>
            <a:cxnSpLocks noChangeShapeType="1"/>
            <a:stCxn id="9224" idx="2"/>
            <a:endCxn id="9226" idx="0"/>
          </p:cNvCxnSpPr>
          <p:nvPr/>
        </p:nvCxnSpPr>
        <p:spPr bwMode="auto">
          <a:xfrm rot="16200000" flipH="1">
            <a:off x="7054057" y="1327944"/>
            <a:ext cx="474662" cy="1155700"/>
          </a:xfrm>
          <a:prstGeom prst="bentConnector3">
            <a:avLst>
              <a:gd name="adj1" fmla="val 49833"/>
            </a:avLst>
          </a:prstGeom>
          <a:noFill/>
          <a:ln w="9525">
            <a:solidFill>
              <a:schemeClr val="tx1"/>
            </a:solidFill>
            <a:miter lim="800000"/>
            <a:headEnd/>
            <a:tailEnd/>
          </a:ln>
        </p:spPr>
      </p:cxnSp>
      <p:cxnSp>
        <p:nvCxnSpPr>
          <p:cNvPr id="9233" name="AutoShape 17"/>
          <p:cNvCxnSpPr>
            <a:cxnSpLocks noChangeShapeType="1"/>
            <a:stCxn id="9226" idx="2"/>
            <a:endCxn id="9251" idx="0"/>
          </p:cNvCxnSpPr>
          <p:nvPr/>
        </p:nvCxnSpPr>
        <p:spPr bwMode="auto">
          <a:xfrm rot="16200000" flipH="1">
            <a:off x="7149585" y="3302516"/>
            <a:ext cx="1685925" cy="246618"/>
          </a:xfrm>
          <a:prstGeom prst="bentConnector3">
            <a:avLst>
              <a:gd name="adj1" fmla="val 50000"/>
            </a:avLst>
          </a:prstGeom>
          <a:noFill/>
          <a:ln w="9525">
            <a:solidFill>
              <a:schemeClr val="tx1"/>
            </a:solidFill>
            <a:miter lim="800000"/>
            <a:headEnd/>
            <a:tailEnd/>
          </a:ln>
        </p:spPr>
      </p:cxnSp>
      <p:sp>
        <p:nvSpPr>
          <p:cNvPr id="9234" name="Text Box 18"/>
          <p:cNvSpPr txBox="1">
            <a:spLocks noChangeArrowheads="1"/>
          </p:cNvSpPr>
          <p:nvPr/>
        </p:nvSpPr>
        <p:spPr bwMode="auto">
          <a:xfrm>
            <a:off x="1524000" y="2308225"/>
            <a:ext cx="2057400" cy="439738"/>
          </a:xfrm>
          <a:prstGeom prst="rect">
            <a:avLst/>
          </a:prstGeom>
          <a:noFill/>
          <a:ln w="12700">
            <a:solidFill>
              <a:srgbClr val="FF5050"/>
            </a:solidFill>
            <a:miter lim="800000"/>
            <a:headEnd/>
            <a:tailEnd/>
          </a:ln>
        </p:spPr>
        <p:txBody>
          <a:bodyPr wrap="none">
            <a:spAutoFit/>
          </a:bodyPr>
          <a:lstStyle/>
          <a:p>
            <a:pPr eaLnBrk="0" hangingPunct="0"/>
            <a:r>
              <a:rPr lang="en-US" sz="2200"/>
              <a:t>VERTEBRATE</a:t>
            </a:r>
          </a:p>
        </p:txBody>
      </p:sp>
      <p:sp>
        <p:nvSpPr>
          <p:cNvPr id="9235" name="Text Box 19"/>
          <p:cNvSpPr txBox="1">
            <a:spLocks noChangeArrowheads="1"/>
          </p:cNvSpPr>
          <p:nvPr/>
        </p:nvSpPr>
        <p:spPr bwMode="auto">
          <a:xfrm>
            <a:off x="228600" y="2284413"/>
            <a:ext cx="754063" cy="469900"/>
          </a:xfrm>
          <a:prstGeom prst="rect">
            <a:avLst/>
          </a:prstGeom>
          <a:noFill/>
          <a:ln w="12700">
            <a:solidFill>
              <a:srgbClr val="FF5050"/>
            </a:solidFill>
            <a:miter lim="800000"/>
            <a:headEnd/>
            <a:tailEnd/>
          </a:ln>
        </p:spPr>
        <p:txBody>
          <a:bodyPr wrap="none">
            <a:spAutoFit/>
          </a:bodyPr>
          <a:lstStyle/>
          <a:p>
            <a:pPr eaLnBrk="0" hangingPunct="0"/>
            <a:r>
              <a:rPr lang="en-US" sz="2400"/>
              <a:t> …..</a:t>
            </a:r>
          </a:p>
        </p:txBody>
      </p:sp>
      <p:cxnSp>
        <p:nvCxnSpPr>
          <p:cNvPr id="9236" name="AutoShape 20"/>
          <p:cNvCxnSpPr>
            <a:cxnSpLocks noChangeShapeType="1"/>
            <a:stCxn id="9223" idx="2"/>
            <a:endCxn id="9235" idx="0"/>
          </p:cNvCxnSpPr>
          <p:nvPr/>
        </p:nvCxnSpPr>
        <p:spPr bwMode="auto">
          <a:xfrm rot="5400000">
            <a:off x="685800" y="1612900"/>
            <a:ext cx="592138" cy="750888"/>
          </a:xfrm>
          <a:prstGeom prst="bentConnector3">
            <a:avLst>
              <a:gd name="adj1" fmla="val 52278"/>
            </a:avLst>
          </a:prstGeom>
          <a:noFill/>
          <a:ln w="9525">
            <a:solidFill>
              <a:schemeClr val="tx1"/>
            </a:solidFill>
            <a:miter lim="800000"/>
            <a:headEnd/>
            <a:tailEnd/>
          </a:ln>
        </p:spPr>
      </p:cxnSp>
      <p:cxnSp>
        <p:nvCxnSpPr>
          <p:cNvPr id="9237" name="AutoShape 21"/>
          <p:cNvCxnSpPr>
            <a:cxnSpLocks noChangeShapeType="1"/>
            <a:stCxn id="9223" idx="2"/>
            <a:endCxn id="9234" idx="0"/>
          </p:cNvCxnSpPr>
          <p:nvPr/>
        </p:nvCxnSpPr>
        <p:spPr bwMode="auto">
          <a:xfrm rot="16200000" flipH="1">
            <a:off x="1647032" y="1402556"/>
            <a:ext cx="615950" cy="1195387"/>
          </a:xfrm>
          <a:prstGeom prst="bentConnector3">
            <a:avLst>
              <a:gd name="adj1" fmla="val 50000"/>
            </a:avLst>
          </a:prstGeom>
          <a:noFill/>
          <a:ln w="9525">
            <a:solidFill>
              <a:schemeClr val="tx1"/>
            </a:solidFill>
            <a:miter lim="800000"/>
            <a:headEnd/>
            <a:tailEnd/>
          </a:ln>
        </p:spPr>
      </p:cxnSp>
      <p:sp>
        <p:nvSpPr>
          <p:cNvPr id="9238" name="Text Box 22"/>
          <p:cNvSpPr txBox="1">
            <a:spLocks noChangeArrowheads="1"/>
          </p:cNvSpPr>
          <p:nvPr/>
        </p:nvSpPr>
        <p:spPr bwMode="auto">
          <a:xfrm>
            <a:off x="685800" y="3322638"/>
            <a:ext cx="1481138" cy="409575"/>
          </a:xfrm>
          <a:prstGeom prst="rect">
            <a:avLst/>
          </a:prstGeom>
          <a:noFill/>
          <a:ln w="12700">
            <a:solidFill>
              <a:srgbClr val="FF5050"/>
            </a:solidFill>
            <a:miter lim="800000"/>
            <a:headEnd/>
            <a:tailEnd/>
          </a:ln>
        </p:spPr>
        <p:txBody>
          <a:bodyPr wrap="none">
            <a:spAutoFit/>
          </a:bodyPr>
          <a:lstStyle/>
          <a:p>
            <a:pPr eaLnBrk="0" hangingPunct="0"/>
            <a:r>
              <a:rPr lang="en-US" sz="2000"/>
              <a:t>MAMMALS</a:t>
            </a:r>
          </a:p>
        </p:txBody>
      </p:sp>
      <p:sp>
        <p:nvSpPr>
          <p:cNvPr id="9239" name="Text Box 23"/>
          <p:cNvSpPr txBox="1">
            <a:spLocks noChangeArrowheads="1"/>
          </p:cNvSpPr>
          <p:nvPr/>
        </p:nvSpPr>
        <p:spPr bwMode="auto">
          <a:xfrm>
            <a:off x="4114800" y="3398838"/>
            <a:ext cx="974725" cy="409575"/>
          </a:xfrm>
          <a:prstGeom prst="rect">
            <a:avLst/>
          </a:prstGeom>
          <a:noFill/>
          <a:ln w="12700">
            <a:solidFill>
              <a:srgbClr val="FF5050"/>
            </a:solidFill>
            <a:miter lim="800000"/>
            <a:headEnd/>
            <a:tailEnd/>
          </a:ln>
        </p:spPr>
        <p:txBody>
          <a:bodyPr wrap="none">
            <a:spAutoFit/>
          </a:bodyPr>
          <a:lstStyle/>
          <a:p>
            <a:pPr eaLnBrk="0" hangingPunct="0"/>
            <a:r>
              <a:rPr lang="en-US" sz="2000"/>
              <a:t>BIRDS</a:t>
            </a:r>
          </a:p>
        </p:txBody>
      </p:sp>
      <p:sp>
        <p:nvSpPr>
          <p:cNvPr id="9240" name="Text Box 24"/>
          <p:cNvSpPr txBox="1">
            <a:spLocks noChangeArrowheads="1"/>
          </p:cNvSpPr>
          <p:nvPr/>
        </p:nvSpPr>
        <p:spPr bwMode="auto">
          <a:xfrm>
            <a:off x="5638800" y="4265613"/>
            <a:ext cx="1082348" cy="369332"/>
          </a:xfrm>
          <a:prstGeom prst="rect">
            <a:avLst/>
          </a:prstGeom>
          <a:noFill/>
          <a:ln w="12700">
            <a:solidFill>
              <a:srgbClr val="FF5050"/>
            </a:solidFill>
            <a:miter lim="800000"/>
            <a:headEnd/>
            <a:tailEnd/>
          </a:ln>
        </p:spPr>
        <p:txBody>
          <a:bodyPr wrap="none">
            <a:spAutoFit/>
          </a:bodyPr>
          <a:lstStyle/>
          <a:p>
            <a:pPr eaLnBrk="0" hangingPunct="0"/>
            <a:r>
              <a:rPr lang="en-US" dirty="0" smtClean="0"/>
              <a:t>PIGEON</a:t>
            </a:r>
            <a:endParaRPr lang="en-US" dirty="0"/>
          </a:p>
        </p:txBody>
      </p:sp>
      <p:sp>
        <p:nvSpPr>
          <p:cNvPr id="9241" name="Text Box 25"/>
          <p:cNvSpPr txBox="1">
            <a:spLocks noChangeArrowheads="1"/>
          </p:cNvSpPr>
          <p:nvPr/>
        </p:nvSpPr>
        <p:spPr bwMode="auto">
          <a:xfrm>
            <a:off x="3359150" y="4265613"/>
            <a:ext cx="1005403" cy="369332"/>
          </a:xfrm>
          <a:prstGeom prst="rect">
            <a:avLst/>
          </a:prstGeom>
          <a:noFill/>
          <a:ln w="12700">
            <a:solidFill>
              <a:srgbClr val="FF5050"/>
            </a:solidFill>
            <a:miter lim="800000"/>
            <a:headEnd/>
            <a:tailEnd/>
          </a:ln>
        </p:spPr>
        <p:txBody>
          <a:bodyPr wrap="none">
            <a:spAutoFit/>
          </a:bodyPr>
          <a:lstStyle/>
          <a:p>
            <a:pPr eaLnBrk="0" hangingPunct="0"/>
            <a:r>
              <a:rPr lang="en-US" dirty="0" smtClean="0"/>
              <a:t>HORSE</a:t>
            </a:r>
            <a:endParaRPr lang="en-US" dirty="0"/>
          </a:p>
        </p:txBody>
      </p:sp>
      <p:sp>
        <p:nvSpPr>
          <p:cNvPr id="9242" name="Text Box 26"/>
          <p:cNvSpPr txBox="1">
            <a:spLocks noChangeArrowheads="1"/>
          </p:cNvSpPr>
          <p:nvPr/>
        </p:nvSpPr>
        <p:spPr bwMode="auto">
          <a:xfrm>
            <a:off x="895350" y="4265613"/>
            <a:ext cx="748923" cy="369332"/>
          </a:xfrm>
          <a:prstGeom prst="rect">
            <a:avLst/>
          </a:prstGeom>
          <a:noFill/>
          <a:ln w="12700">
            <a:solidFill>
              <a:srgbClr val="FF5050"/>
            </a:solidFill>
            <a:miter lim="800000"/>
            <a:headEnd/>
            <a:tailEnd/>
          </a:ln>
        </p:spPr>
        <p:txBody>
          <a:bodyPr wrap="none">
            <a:spAutoFit/>
          </a:bodyPr>
          <a:lstStyle/>
          <a:p>
            <a:pPr eaLnBrk="0" hangingPunct="0"/>
            <a:r>
              <a:rPr lang="en-US" dirty="0" smtClean="0"/>
              <a:t>COW</a:t>
            </a:r>
            <a:endParaRPr lang="en-US" dirty="0"/>
          </a:p>
        </p:txBody>
      </p:sp>
      <p:cxnSp>
        <p:nvCxnSpPr>
          <p:cNvPr id="9243" name="AutoShape 27"/>
          <p:cNvCxnSpPr>
            <a:cxnSpLocks noChangeShapeType="1"/>
            <a:stCxn id="9238" idx="2"/>
            <a:endCxn id="9242" idx="0"/>
          </p:cNvCxnSpPr>
          <p:nvPr/>
        </p:nvCxnSpPr>
        <p:spPr bwMode="auto">
          <a:xfrm rot="5400000">
            <a:off x="1081391" y="3920635"/>
            <a:ext cx="533400" cy="156557"/>
          </a:xfrm>
          <a:prstGeom prst="bentConnector3">
            <a:avLst>
              <a:gd name="adj1" fmla="val 50000"/>
            </a:avLst>
          </a:prstGeom>
          <a:noFill/>
          <a:ln w="9525">
            <a:solidFill>
              <a:schemeClr val="tx1"/>
            </a:solidFill>
            <a:miter lim="800000"/>
            <a:headEnd/>
            <a:tailEnd/>
          </a:ln>
        </p:spPr>
      </p:cxnSp>
      <p:cxnSp>
        <p:nvCxnSpPr>
          <p:cNvPr id="9244" name="AutoShape 28"/>
          <p:cNvCxnSpPr>
            <a:cxnSpLocks noChangeShapeType="1"/>
            <a:stCxn id="9242" idx="2"/>
          </p:cNvCxnSpPr>
          <p:nvPr/>
        </p:nvCxnSpPr>
        <p:spPr bwMode="auto">
          <a:xfrm rot="16200000" flipH="1">
            <a:off x="1066427" y="4838330"/>
            <a:ext cx="470454" cy="63684"/>
          </a:xfrm>
          <a:prstGeom prst="bentConnector3">
            <a:avLst>
              <a:gd name="adj1" fmla="val 50000"/>
            </a:avLst>
          </a:prstGeom>
          <a:noFill/>
          <a:ln w="9525">
            <a:solidFill>
              <a:schemeClr val="tx1"/>
            </a:solidFill>
            <a:miter lim="800000"/>
            <a:headEnd/>
            <a:tailEnd/>
          </a:ln>
        </p:spPr>
      </p:cxnSp>
      <p:cxnSp>
        <p:nvCxnSpPr>
          <p:cNvPr id="9245" name="AutoShape 29"/>
          <p:cNvCxnSpPr>
            <a:cxnSpLocks noChangeShapeType="1"/>
            <a:stCxn id="9238" idx="2"/>
            <a:endCxn id="9241" idx="0"/>
          </p:cNvCxnSpPr>
          <p:nvPr/>
        </p:nvCxnSpPr>
        <p:spPr bwMode="auto">
          <a:xfrm rot="16200000" flipH="1">
            <a:off x="2377410" y="2781171"/>
            <a:ext cx="533400" cy="2435483"/>
          </a:xfrm>
          <a:prstGeom prst="bentConnector3">
            <a:avLst>
              <a:gd name="adj1" fmla="val 50000"/>
            </a:avLst>
          </a:prstGeom>
          <a:noFill/>
          <a:ln w="9525">
            <a:solidFill>
              <a:schemeClr val="tx1"/>
            </a:solidFill>
            <a:miter lim="800000"/>
            <a:headEnd/>
            <a:tailEnd/>
          </a:ln>
        </p:spPr>
      </p:cxnSp>
      <p:cxnSp>
        <p:nvCxnSpPr>
          <p:cNvPr id="9246" name="AutoShape 30"/>
          <p:cNvCxnSpPr>
            <a:cxnSpLocks noChangeShapeType="1"/>
            <a:stCxn id="9241" idx="2"/>
          </p:cNvCxnSpPr>
          <p:nvPr/>
        </p:nvCxnSpPr>
        <p:spPr bwMode="auto">
          <a:xfrm rot="5400000">
            <a:off x="3581647" y="4825194"/>
            <a:ext cx="470454" cy="89956"/>
          </a:xfrm>
          <a:prstGeom prst="bentConnector3">
            <a:avLst>
              <a:gd name="adj1" fmla="val 50000"/>
            </a:avLst>
          </a:prstGeom>
          <a:noFill/>
          <a:ln w="9525">
            <a:solidFill>
              <a:schemeClr val="tx1"/>
            </a:solidFill>
            <a:miter lim="800000"/>
            <a:headEnd/>
            <a:tailEnd/>
          </a:ln>
        </p:spPr>
      </p:cxnSp>
      <p:cxnSp>
        <p:nvCxnSpPr>
          <p:cNvPr id="9247" name="AutoShape 31"/>
          <p:cNvCxnSpPr>
            <a:cxnSpLocks noChangeShapeType="1"/>
            <a:stCxn id="9234" idx="2"/>
            <a:endCxn id="9239" idx="0"/>
          </p:cNvCxnSpPr>
          <p:nvPr/>
        </p:nvCxnSpPr>
        <p:spPr bwMode="auto">
          <a:xfrm rot="16200000" flipH="1">
            <a:off x="3251994" y="2048669"/>
            <a:ext cx="650875" cy="2049463"/>
          </a:xfrm>
          <a:prstGeom prst="bentConnector3">
            <a:avLst>
              <a:gd name="adj1" fmla="val 49755"/>
            </a:avLst>
          </a:prstGeom>
          <a:noFill/>
          <a:ln w="9525">
            <a:solidFill>
              <a:schemeClr val="tx1"/>
            </a:solidFill>
            <a:miter lim="800000"/>
            <a:headEnd/>
            <a:tailEnd/>
          </a:ln>
        </p:spPr>
      </p:cxnSp>
      <p:cxnSp>
        <p:nvCxnSpPr>
          <p:cNvPr id="9248" name="AutoShape 32"/>
          <p:cNvCxnSpPr>
            <a:cxnSpLocks noChangeShapeType="1"/>
            <a:stCxn id="9234" idx="2"/>
            <a:endCxn id="9238" idx="0"/>
          </p:cNvCxnSpPr>
          <p:nvPr/>
        </p:nvCxnSpPr>
        <p:spPr bwMode="auto">
          <a:xfrm rot="5400000">
            <a:off x="1702594" y="2472532"/>
            <a:ext cx="574675" cy="1125537"/>
          </a:xfrm>
          <a:prstGeom prst="bentConnector3">
            <a:avLst>
              <a:gd name="adj1" fmla="val 57181"/>
            </a:avLst>
          </a:prstGeom>
          <a:noFill/>
          <a:ln w="9525">
            <a:solidFill>
              <a:schemeClr val="tx1"/>
            </a:solidFill>
            <a:miter lim="800000"/>
            <a:headEnd/>
            <a:tailEnd/>
          </a:ln>
        </p:spPr>
      </p:cxnSp>
      <p:cxnSp>
        <p:nvCxnSpPr>
          <p:cNvPr id="9249" name="AutoShape 33"/>
          <p:cNvCxnSpPr>
            <a:cxnSpLocks noChangeShapeType="1"/>
            <a:stCxn id="9239" idx="2"/>
            <a:endCxn id="9240" idx="0"/>
          </p:cNvCxnSpPr>
          <p:nvPr/>
        </p:nvCxnSpPr>
        <p:spPr bwMode="auto">
          <a:xfrm rot="16200000" flipH="1">
            <a:off x="5162468" y="3248107"/>
            <a:ext cx="457200" cy="1577811"/>
          </a:xfrm>
          <a:prstGeom prst="bentConnector3">
            <a:avLst>
              <a:gd name="adj1" fmla="val 50000"/>
            </a:avLst>
          </a:prstGeom>
          <a:noFill/>
          <a:ln w="9525">
            <a:solidFill>
              <a:schemeClr val="tx1"/>
            </a:solidFill>
            <a:miter lim="800000"/>
            <a:headEnd/>
            <a:tailEnd/>
          </a:ln>
        </p:spPr>
      </p:cxnSp>
      <p:cxnSp>
        <p:nvCxnSpPr>
          <p:cNvPr id="9250" name="AutoShape 34"/>
          <p:cNvCxnSpPr>
            <a:cxnSpLocks noChangeShapeType="1"/>
            <a:stCxn id="9240" idx="2"/>
          </p:cNvCxnSpPr>
          <p:nvPr/>
        </p:nvCxnSpPr>
        <p:spPr bwMode="auto">
          <a:xfrm rot="16200000" flipH="1">
            <a:off x="5959908" y="4855011"/>
            <a:ext cx="470454" cy="30322"/>
          </a:xfrm>
          <a:prstGeom prst="bentConnector3">
            <a:avLst>
              <a:gd name="adj1" fmla="val 50000"/>
            </a:avLst>
          </a:prstGeom>
          <a:noFill/>
          <a:ln w="9525">
            <a:solidFill>
              <a:schemeClr val="tx1"/>
            </a:solidFill>
            <a:miter lim="800000"/>
            <a:headEnd/>
            <a:tailEnd/>
          </a:ln>
        </p:spPr>
      </p:cxnSp>
      <p:sp>
        <p:nvSpPr>
          <p:cNvPr id="9251" name="Text Box 35"/>
          <p:cNvSpPr txBox="1">
            <a:spLocks noChangeArrowheads="1"/>
          </p:cNvSpPr>
          <p:nvPr/>
        </p:nvSpPr>
        <p:spPr bwMode="auto">
          <a:xfrm>
            <a:off x="7664450" y="4268788"/>
            <a:ext cx="902811" cy="369332"/>
          </a:xfrm>
          <a:prstGeom prst="rect">
            <a:avLst/>
          </a:prstGeom>
          <a:noFill/>
          <a:ln w="12700">
            <a:solidFill>
              <a:srgbClr val="FF5050"/>
            </a:solidFill>
            <a:miter lim="800000"/>
            <a:headEnd/>
            <a:tailEnd/>
          </a:ln>
        </p:spPr>
        <p:txBody>
          <a:bodyPr wrap="none">
            <a:spAutoFit/>
          </a:bodyPr>
          <a:lstStyle/>
          <a:p>
            <a:pPr eaLnBrk="0" hangingPunct="0"/>
            <a:r>
              <a:rPr lang="en-US" dirty="0" smtClean="0"/>
              <a:t>CHAIR</a:t>
            </a:r>
            <a:endParaRPr lang="en-US" dirty="0"/>
          </a:p>
        </p:txBody>
      </p:sp>
      <p:cxnSp>
        <p:nvCxnSpPr>
          <p:cNvPr id="9252" name="AutoShape 36"/>
          <p:cNvCxnSpPr>
            <a:cxnSpLocks noChangeShapeType="1"/>
            <a:stCxn id="9251" idx="2"/>
          </p:cNvCxnSpPr>
          <p:nvPr/>
        </p:nvCxnSpPr>
        <p:spPr bwMode="auto">
          <a:xfrm rot="16200000" flipH="1">
            <a:off x="8004967" y="4749009"/>
            <a:ext cx="359330" cy="137552"/>
          </a:xfrm>
          <a:prstGeom prst="bentConnector3">
            <a:avLst>
              <a:gd name="adj1" fmla="val 50000"/>
            </a:avLst>
          </a:prstGeom>
          <a:noFill/>
          <a:ln w="9525">
            <a:solidFill>
              <a:schemeClr val="tx1"/>
            </a:solidFill>
            <a:miter lim="800000"/>
            <a:headEnd/>
            <a:tailEn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41" y="5105400"/>
            <a:ext cx="2095500" cy="139446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3604" y="5049836"/>
            <a:ext cx="1727865" cy="150558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5154295"/>
            <a:ext cx="2095500" cy="139446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2733" y="5046345"/>
            <a:ext cx="841350" cy="1502410"/>
          </a:xfrm>
          <a:prstGeom prst="rect">
            <a:avLst/>
          </a:prstGeom>
        </p:spPr>
      </p:pic>
    </p:spTree>
    <p:extLst>
      <p:ext uri="{BB962C8B-B14F-4D97-AF65-F5344CB8AC3E}">
        <p14:creationId xmlns:p14="http://schemas.microsoft.com/office/powerpoint/2010/main" val="12083419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pPr eaLnBrk="1" hangingPunct="1"/>
            <a:r>
              <a:rPr lang="en-US" dirty="0" smtClean="0">
                <a:latin typeface="+mn-lt"/>
              </a:rPr>
              <a:t>Traditional recognition </a:t>
            </a:r>
            <a:r>
              <a:rPr lang="en-US" dirty="0">
                <a:latin typeface="+mn-lt"/>
              </a:rPr>
              <a:t>p</a:t>
            </a:r>
            <a:r>
              <a:rPr lang="en-US" dirty="0" smtClean="0">
                <a:latin typeface="+mn-lt"/>
              </a:rPr>
              <a:t>ipeline</a:t>
            </a:r>
            <a:endParaRPr lang="en-US" dirty="0">
              <a:latin typeface="+mn-lt"/>
            </a:endParaRPr>
          </a:p>
        </p:txBody>
      </p:sp>
      <p:sp>
        <p:nvSpPr>
          <p:cNvPr id="2" name="Rounded Rectangle 1"/>
          <p:cNvSpPr>
            <a:spLocks noChangeArrowheads="1"/>
          </p:cNvSpPr>
          <p:nvPr/>
        </p:nvSpPr>
        <p:spPr bwMode="auto">
          <a:xfrm>
            <a:off x="1749425" y="2057400"/>
            <a:ext cx="2593975" cy="1600200"/>
          </a:xfrm>
          <a:prstGeom prst="roundRect">
            <a:avLst>
              <a:gd name="adj" fmla="val 16667"/>
            </a:avLst>
          </a:prstGeom>
          <a:solidFill>
            <a:srgbClr val="FF0000"/>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b="0" dirty="0">
                <a:solidFill>
                  <a:srgbClr val="000000"/>
                </a:solidFill>
                <a:latin typeface="Arial"/>
                <a:cs typeface="Adobe Caslon Pro"/>
              </a:rPr>
              <a:t>Hand-designed</a:t>
            </a:r>
            <a:br>
              <a:rPr lang="en-US" sz="2400" b="0" dirty="0">
                <a:solidFill>
                  <a:srgbClr val="000000"/>
                </a:solidFill>
                <a:latin typeface="Arial"/>
                <a:cs typeface="Adobe Caslon Pro"/>
              </a:rPr>
            </a:br>
            <a:r>
              <a:rPr lang="en-US" sz="2400" b="0" dirty="0" smtClean="0">
                <a:solidFill>
                  <a:srgbClr val="000000"/>
                </a:solidFill>
                <a:latin typeface="Arial"/>
                <a:cs typeface="Adobe Caslon Pro"/>
              </a:rPr>
              <a:t>feature extraction</a:t>
            </a:r>
            <a:endParaRPr lang="en-US" sz="2400" b="0" dirty="0">
              <a:solidFill>
                <a:srgbClr val="000000"/>
              </a:solidFill>
              <a:latin typeface="Arial"/>
              <a:cs typeface="Adobe Caslon Pro"/>
            </a:endParaRPr>
          </a:p>
        </p:txBody>
      </p:sp>
      <p:sp>
        <p:nvSpPr>
          <p:cNvPr id="12" name="Rounded Rectangle 11"/>
          <p:cNvSpPr>
            <a:spLocks noChangeArrowheads="1"/>
          </p:cNvSpPr>
          <p:nvPr/>
        </p:nvSpPr>
        <p:spPr bwMode="auto">
          <a:xfrm>
            <a:off x="4876310" y="2057400"/>
            <a:ext cx="2593975" cy="1600200"/>
          </a:xfrm>
          <a:prstGeom prst="roundRect">
            <a:avLst>
              <a:gd name="adj" fmla="val 16667"/>
            </a:avLst>
          </a:prstGeom>
          <a:solidFill>
            <a:srgbClr val="0000FF"/>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b="0" dirty="0">
                <a:solidFill>
                  <a:srgbClr val="000000"/>
                </a:solidFill>
                <a:latin typeface="Arial"/>
                <a:cs typeface="Adobe Caslon Pro"/>
              </a:rPr>
              <a:t>Trainable</a:t>
            </a:r>
            <a:br>
              <a:rPr lang="en-US" sz="2400" b="0" dirty="0">
                <a:solidFill>
                  <a:srgbClr val="000000"/>
                </a:solidFill>
                <a:latin typeface="Arial"/>
                <a:cs typeface="Adobe Caslon Pro"/>
              </a:rPr>
            </a:br>
            <a:r>
              <a:rPr lang="en-US" sz="2400" b="0" dirty="0" smtClean="0">
                <a:solidFill>
                  <a:srgbClr val="000000"/>
                </a:solidFill>
                <a:latin typeface="Arial"/>
                <a:cs typeface="Adobe Caslon Pro"/>
              </a:rPr>
              <a:t>classifier</a:t>
            </a:r>
            <a:endParaRPr lang="en-US" sz="2400" b="0" dirty="0">
              <a:solidFill>
                <a:srgbClr val="000000"/>
              </a:solidFill>
              <a:latin typeface="Arial"/>
              <a:cs typeface="Adobe Caslon Pro"/>
            </a:endParaRPr>
          </a:p>
        </p:txBody>
      </p:sp>
      <p:sp>
        <p:nvSpPr>
          <p:cNvPr id="16" name="Right Arrow 15"/>
          <p:cNvSpPr>
            <a:spLocks noChangeArrowheads="1"/>
          </p:cNvSpPr>
          <p:nvPr/>
        </p:nvSpPr>
        <p:spPr bwMode="auto">
          <a:xfrm>
            <a:off x="1371600" y="2743200"/>
            <a:ext cx="3048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b="0">
              <a:solidFill>
                <a:srgbClr val="000000"/>
              </a:solidFill>
              <a:latin typeface="Arial"/>
              <a:cs typeface="Arial" charset="0"/>
            </a:endParaRPr>
          </a:p>
        </p:txBody>
      </p:sp>
      <p:sp>
        <p:nvSpPr>
          <p:cNvPr id="18" name="Right Arrow 17"/>
          <p:cNvSpPr>
            <a:spLocks noChangeArrowheads="1"/>
          </p:cNvSpPr>
          <p:nvPr/>
        </p:nvSpPr>
        <p:spPr bwMode="auto">
          <a:xfrm>
            <a:off x="7543309"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b="0">
              <a:solidFill>
                <a:srgbClr val="000000"/>
              </a:solidFill>
              <a:latin typeface="Arial"/>
              <a:cs typeface="Arial" charset="0"/>
            </a:endParaRPr>
          </a:p>
        </p:txBody>
      </p:sp>
      <p:sp>
        <p:nvSpPr>
          <p:cNvPr id="10253" name="TextBox 20"/>
          <p:cNvSpPr txBox="1">
            <a:spLocks noChangeArrowheads="1"/>
          </p:cNvSpPr>
          <p:nvPr/>
        </p:nvSpPr>
        <p:spPr bwMode="auto">
          <a:xfrm>
            <a:off x="247276" y="2362200"/>
            <a:ext cx="1810124" cy="8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0"/>
              </a:spcBef>
            </a:pPr>
            <a:r>
              <a:rPr lang="en-US" sz="2400" b="0" dirty="0" smtClean="0">
                <a:solidFill>
                  <a:srgbClr val="000000"/>
                </a:solidFill>
                <a:latin typeface="Arial"/>
              </a:rPr>
              <a:t>Image</a:t>
            </a:r>
          </a:p>
          <a:p>
            <a:pPr eaLnBrk="1" hangingPunct="1">
              <a:spcBef>
                <a:spcPct val="0"/>
              </a:spcBef>
            </a:pPr>
            <a:r>
              <a:rPr lang="en-US" sz="2400" b="0" dirty="0" smtClean="0">
                <a:solidFill>
                  <a:srgbClr val="000000"/>
                </a:solidFill>
                <a:latin typeface="Arial"/>
              </a:rPr>
              <a:t>Pixels</a:t>
            </a:r>
            <a:endParaRPr lang="en-US" sz="2400" b="0" dirty="0">
              <a:solidFill>
                <a:srgbClr val="000000"/>
              </a:solidFill>
              <a:latin typeface="Arial"/>
            </a:endParaRPr>
          </a:p>
        </p:txBody>
      </p:sp>
      <p:sp>
        <p:nvSpPr>
          <p:cNvPr id="10254" name="Content Placeholder 2"/>
          <p:cNvSpPr txBox="1">
            <a:spLocks/>
          </p:cNvSpPr>
          <p:nvPr/>
        </p:nvSpPr>
        <p:spPr bwMode="auto">
          <a:xfrm>
            <a:off x="152400" y="4343400"/>
            <a:ext cx="8839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marL="342900" indent="-342900" eaLnBrk="0" hangingPunct="0">
              <a:defRPr>
                <a:solidFill>
                  <a:schemeClr val="tx1"/>
                </a:solidFill>
                <a:latin typeface="Arial" charset="0"/>
                <a:ea typeface="ＭＳ Ｐゴシック" charset="0"/>
                <a:cs typeface="ＭＳ Ｐゴシック" charset="0"/>
              </a:defRPr>
            </a:lvl1pPr>
            <a:lvl2pPr marL="342900" indent="-34290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lvl="1" algn="l" eaLnBrk="1" hangingPunct="1">
              <a:spcBef>
                <a:spcPct val="20000"/>
              </a:spcBef>
              <a:buFont typeface="Arial" charset="0"/>
              <a:buChar char="•"/>
            </a:pPr>
            <a:r>
              <a:rPr lang="en-US" sz="3200" b="0" dirty="0">
                <a:solidFill>
                  <a:srgbClr val="000000"/>
                </a:solidFill>
                <a:latin typeface="Arial"/>
                <a:cs typeface="Arial" charset="0"/>
              </a:rPr>
              <a:t>Features are not </a:t>
            </a:r>
            <a:r>
              <a:rPr lang="en-US" sz="3200" b="0" dirty="0" smtClean="0">
                <a:solidFill>
                  <a:srgbClr val="000000"/>
                </a:solidFill>
                <a:latin typeface="Arial"/>
                <a:cs typeface="Arial" charset="0"/>
              </a:rPr>
              <a:t>learned</a:t>
            </a:r>
            <a:endParaRPr lang="en-US" sz="3200" b="0" dirty="0">
              <a:solidFill>
                <a:srgbClr val="000000"/>
              </a:solidFill>
              <a:latin typeface="Arial"/>
              <a:cs typeface="Arial" charset="0"/>
            </a:endParaRPr>
          </a:p>
          <a:p>
            <a:pPr lvl="1" algn="l" eaLnBrk="1" hangingPunct="1">
              <a:spcBef>
                <a:spcPct val="20000"/>
              </a:spcBef>
              <a:buFont typeface="Arial" charset="0"/>
              <a:buChar char="•"/>
            </a:pPr>
            <a:r>
              <a:rPr lang="en-US" sz="3200" b="0" dirty="0">
                <a:solidFill>
                  <a:srgbClr val="000000"/>
                </a:solidFill>
                <a:latin typeface="Arial"/>
                <a:cs typeface="Arial" charset="0"/>
              </a:rPr>
              <a:t>Trainable classifier is often generic (e.g. SVM)</a:t>
            </a:r>
          </a:p>
        </p:txBody>
      </p:sp>
      <p:sp>
        <p:nvSpPr>
          <p:cNvPr id="20" name="TextBox 20"/>
          <p:cNvSpPr txBox="1">
            <a:spLocks noChangeArrowheads="1"/>
          </p:cNvSpPr>
          <p:nvPr/>
        </p:nvSpPr>
        <p:spPr bwMode="auto">
          <a:xfrm>
            <a:off x="7917287" y="2438400"/>
            <a:ext cx="1074313" cy="8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0"/>
              </a:spcBef>
            </a:pPr>
            <a:r>
              <a:rPr lang="en-US" sz="2400" b="0" dirty="0" smtClean="0">
                <a:solidFill>
                  <a:srgbClr val="000000"/>
                </a:solidFill>
                <a:latin typeface="Arial"/>
              </a:rPr>
              <a:t>Object</a:t>
            </a:r>
            <a:br>
              <a:rPr lang="en-US" sz="2400" b="0" dirty="0" smtClean="0">
                <a:solidFill>
                  <a:srgbClr val="000000"/>
                </a:solidFill>
                <a:latin typeface="Arial"/>
              </a:rPr>
            </a:br>
            <a:r>
              <a:rPr lang="en-US" sz="2400" b="0" dirty="0" smtClean="0">
                <a:solidFill>
                  <a:srgbClr val="000000"/>
                </a:solidFill>
                <a:latin typeface="Arial"/>
              </a:rPr>
              <a:t>Class</a:t>
            </a:r>
            <a:endParaRPr lang="en-US" sz="2400" b="0" dirty="0">
              <a:solidFill>
                <a:srgbClr val="000000"/>
              </a:solidFill>
              <a:latin typeface="Arial"/>
            </a:endParaRPr>
          </a:p>
        </p:txBody>
      </p:sp>
      <p:sp>
        <p:nvSpPr>
          <p:cNvPr id="13" name="Right Arrow 12"/>
          <p:cNvSpPr>
            <a:spLocks noChangeArrowheads="1"/>
          </p:cNvSpPr>
          <p:nvPr/>
        </p:nvSpPr>
        <p:spPr bwMode="auto">
          <a:xfrm>
            <a:off x="4419600"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b="0">
              <a:solidFill>
                <a:srgbClr val="000000"/>
              </a:solidFill>
              <a:latin typeface="Arial"/>
              <a:cs typeface="Arial" charset="0"/>
            </a:endParaRPr>
          </a:p>
        </p:txBody>
      </p:sp>
    </p:spTree>
    <p:extLst>
      <p:ext uri="{BB962C8B-B14F-4D97-AF65-F5344CB8AC3E}">
        <p14:creationId xmlns:p14="http://schemas.microsoft.com/office/powerpoint/2010/main" val="38262345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smtClean="0"/>
              <a:t>Bags of features</a:t>
            </a:r>
          </a:p>
        </p:txBody>
      </p:sp>
      <p:pic>
        <p:nvPicPr>
          <p:cNvPr id="17" name="Picture 2" descr="bag_junk"/>
          <p:cNvPicPr>
            <a:picLocks noChangeAspect="1" noChangeArrowheads="1"/>
          </p:cNvPicPr>
          <p:nvPr/>
        </p:nvPicPr>
        <p:blipFill>
          <a:blip r:embed="rId3" cstate="print"/>
          <a:srcRect/>
          <a:stretch>
            <a:fillRect/>
          </a:stretch>
        </p:blipFill>
        <p:spPr bwMode="auto">
          <a:xfrm>
            <a:off x="5392738" y="2362200"/>
            <a:ext cx="3446462" cy="2613025"/>
          </a:xfrm>
          <a:prstGeom prst="rect">
            <a:avLst/>
          </a:prstGeom>
          <a:noFill/>
          <a:ln w="9525">
            <a:solidFill>
              <a:srgbClr val="FF0000"/>
            </a:solidFill>
            <a:miter lim="800000"/>
            <a:headEnd/>
            <a:tailEnd/>
          </a:ln>
        </p:spPr>
      </p:pic>
      <p:pic>
        <p:nvPicPr>
          <p:cNvPr id="18" name="Picture 4" descr="image_0075"/>
          <p:cNvPicPr>
            <a:picLocks noChangeAspect="1" noChangeArrowheads="1"/>
          </p:cNvPicPr>
          <p:nvPr/>
        </p:nvPicPr>
        <p:blipFill>
          <a:blip r:embed="rId4" cstate="print"/>
          <a:srcRect/>
          <a:stretch>
            <a:fillRect/>
          </a:stretch>
        </p:blipFill>
        <p:spPr bwMode="auto">
          <a:xfrm>
            <a:off x="304800" y="2362200"/>
            <a:ext cx="3903663" cy="2627313"/>
          </a:xfrm>
          <a:prstGeom prst="rect">
            <a:avLst/>
          </a:prstGeom>
          <a:noFill/>
          <a:ln w="9525">
            <a:solidFill>
              <a:srgbClr val="FF0000"/>
            </a:solidFill>
            <a:miter lim="800000"/>
            <a:headEnd/>
            <a:tailEnd/>
          </a:ln>
        </p:spPr>
      </p:pic>
      <p:sp>
        <p:nvSpPr>
          <p:cNvPr id="19" name="AutoShape 5"/>
          <p:cNvSpPr>
            <a:spLocks noChangeArrowheads="1"/>
          </p:cNvSpPr>
          <p:nvPr/>
        </p:nvSpPr>
        <p:spPr bwMode="auto">
          <a:xfrm>
            <a:off x="4419600" y="3321050"/>
            <a:ext cx="762000" cy="79375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endParaRPr lang="en-US"/>
          </a:p>
        </p:txBody>
      </p:sp>
    </p:spTree>
    <p:extLst>
      <p:ext uri="{BB962C8B-B14F-4D97-AF65-F5344CB8AC3E}">
        <p14:creationId xmlns:p14="http://schemas.microsoft.com/office/powerpoint/2010/main" val="26172743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p:txBody>
          <a:bodyPr/>
          <a:lstStyle/>
          <a:p>
            <a:pPr marL="533400" indent="-533400">
              <a:buFontTx/>
              <a:buAutoNum type="arabicPeriod"/>
            </a:pPr>
            <a:r>
              <a:rPr lang="en-US" sz="2400" dirty="0" smtClean="0"/>
              <a:t>Extract local features</a:t>
            </a:r>
          </a:p>
          <a:p>
            <a:pPr marL="533400" indent="-533400">
              <a:buFontTx/>
              <a:buAutoNum type="arabicPeriod"/>
            </a:pPr>
            <a:r>
              <a:rPr lang="en-US" sz="2400" dirty="0" smtClean="0"/>
              <a:t>Learn “visual vocabulary”</a:t>
            </a:r>
          </a:p>
          <a:p>
            <a:pPr marL="533400" indent="-533400">
              <a:buFontTx/>
              <a:buAutoNum type="arabicPeriod"/>
            </a:pPr>
            <a:r>
              <a:rPr lang="en-US" sz="2400" dirty="0" smtClean="0"/>
              <a:t>Quantize local features using visual vocabulary </a:t>
            </a:r>
          </a:p>
          <a:p>
            <a:pPr marL="533400" indent="-533400">
              <a:buFontTx/>
              <a:buAutoNum type="arabicPeriod"/>
            </a:pPr>
            <a:r>
              <a:rPr lang="en-US" sz="2400" dirty="0" smtClean="0"/>
              <a:t>Represent images by frequencies of “visual words” </a:t>
            </a:r>
          </a:p>
        </p:txBody>
      </p:sp>
      <p:grpSp>
        <p:nvGrpSpPr>
          <p:cNvPr id="18435" name="Group 4"/>
          <p:cNvGrpSpPr>
            <a:grpSpLocks/>
          </p:cNvGrpSpPr>
          <p:nvPr/>
        </p:nvGrpSpPr>
        <p:grpSpPr bwMode="auto">
          <a:xfrm>
            <a:off x="1066800" y="4899329"/>
            <a:ext cx="7162800" cy="1806271"/>
            <a:chOff x="144" y="1776"/>
            <a:chExt cx="5520" cy="1392"/>
          </a:xfrm>
        </p:grpSpPr>
        <p:sp>
          <p:nvSpPr>
            <p:cNvPr id="18437"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38"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39"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40"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endParaRPr lang="en-US"/>
            </a:p>
          </p:txBody>
        </p:sp>
        <p:sp>
          <p:nvSpPr>
            <p:cNvPr id="18441"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2"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3"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4"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endParaRPr lang="en-US"/>
            </a:p>
          </p:txBody>
        </p:sp>
        <p:sp>
          <p:nvSpPr>
            <p:cNvPr id="18445"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6"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7"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8"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endParaRPr lang="en-US"/>
            </a:p>
          </p:txBody>
        </p:sp>
        <p:sp>
          <p:nvSpPr>
            <p:cNvPr id="18449"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p:spPr>
          <p:txBody>
            <a:bodyPr/>
            <a:lstStyle/>
            <a:p>
              <a:endParaRPr lang="en-US"/>
            </a:p>
          </p:txBody>
        </p:sp>
        <p:sp>
          <p:nvSpPr>
            <p:cNvPr id="18450"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p:spPr>
          <p:txBody>
            <a:bodyPr/>
            <a:lstStyle/>
            <a:p>
              <a:endParaRPr lang="en-US"/>
            </a:p>
          </p:txBody>
        </p:sp>
        <p:pic>
          <p:nvPicPr>
            <p:cNvPr id="18451" name="Picture 19" descr="ermine"/>
            <p:cNvPicPr>
              <a:picLocks noChangeAspect="1" noChangeArrowheads="1"/>
            </p:cNvPicPr>
            <p:nvPr/>
          </p:nvPicPr>
          <p:blipFill>
            <a:blip r:embed="rId3" cstate="print"/>
            <a:srcRect l="50569" t="17148" r="37727" b="76851"/>
            <a:stretch>
              <a:fillRect/>
            </a:stretch>
          </p:blipFill>
          <p:spPr bwMode="auto">
            <a:xfrm>
              <a:off x="1296" y="2963"/>
              <a:ext cx="240" cy="168"/>
            </a:xfrm>
            <a:prstGeom prst="rect">
              <a:avLst/>
            </a:prstGeom>
            <a:noFill/>
            <a:ln w="9525">
              <a:noFill/>
              <a:miter lim="800000"/>
              <a:headEnd/>
              <a:tailEnd/>
            </a:ln>
          </p:spPr>
        </p:pic>
        <p:pic>
          <p:nvPicPr>
            <p:cNvPr id="18452" name="Picture 20" descr="bicycle"/>
            <p:cNvPicPr>
              <a:picLocks noChangeAspect="1" noChangeArrowheads="1"/>
            </p:cNvPicPr>
            <p:nvPr/>
          </p:nvPicPr>
          <p:blipFill>
            <a:blip r:embed="rId4" cstate="print"/>
            <a:srcRect l="20000" r="55000" b="54236"/>
            <a:stretch>
              <a:fillRect/>
            </a:stretch>
          </p:blipFill>
          <p:spPr bwMode="auto">
            <a:xfrm>
              <a:off x="288" y="2953"/>
              <a:ext cx="197" cy="215"/>
            </a:xfrm>
            <a:prstGeom prst="rect">
              <a:avLst/>
            </a:prstGeom>
            <a:noFill/>
            <a:ln w="9525">
              <a:noFill/>
              <a:miter lim="800000"/>
              <a:headEnd/>
              <a:tailEnd/>
            </a:ln>
          </p:spPr>
        </p:pic>
        <p:pic>
          <p:nvPicPr>
            <p:cNvPr id="18453" name="Picture 21" descr="ermine"/>
            <p:cNvPicPr>
              <a:picLocks noChangeAspect="1" noChangeArrowheads="1"/>
            </p:cNvPicPr>
            <p:nvPr/>
          </p:nvPicPr>
          <p:blipFill>
            <a:blip r:embed="rId3" cstate="print"/>
            <a:srcRect l="49399" t="22293" r="38898" b="71706"/>
            <a:stretch>
              <a:fillRect/>
            </a:stretch>
          </p:blipFill>
          <p:spPr bwMode="auto">
            <a:xfrm>
              <a:off x="576" y="2953"/>
              <a:ext cx="240" cy="168"/>
            </a:xfrm>
            <a:prstGeom prst="rect">
              <a:avLst/>
            </a:prstGeom>
            <a:noFill/>
            <a:ln w="9525">
              <a:noFill/>
              <a:miter lim="800000"/>
              <a:headEnd/>
              <a:tailEnd/>
            </a:ln>
          </p:spPr>
        </p:pic>
        <p:sp>
          <p:nvSpPr>
            <p:cNvPr id="18454"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p:spPr>
          <p:txBody>
            <a:bodyPr/>
            <a:lstStyle/>
            <a:p>
              <a:endParaRPr lang="en-US"/>
            </a:p>
          </p:txBody>
        </p:sp>
        <p:sp>
          <p:nvSpPr>
            <p:cNvPr id="18455"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p:spPr>
          <p:txBody>
            <a:bodyPr/>
            <a:lstStyle/>
            <a:p>
              <a:endParaRPr lang="en-US"/>
            </a:p>
          </p:txBody>
        </p:sp>
        <p:sp>
          <p:nvSpPr>
            <p:cNvPr id="18456"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p:spPr>
          <p:txBody>
            <a:bodyPr/>
            <a:lstStyle/>
            <a:p>
              <a:endParaRPr lang="en-US"/>
            </a:p>
          </p:txBody>
        </p:sp>
        <p:sp>
          <p:nvSpPr>
            <p:cNvPr id="18457"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p:spPr>
          <p:txBody>
            <a:bodyPr/>
            <a:lstStyle/>
            <a:p>
              <a:endParaRPr lang="en-US"/>
            </a:p>
          </p:txBody>
        </p:sp>
        <p:pic>
          <p:nvPicPr>
            <p:cNvPr id="18458" name="Picture 26" descr="violin"/>
            <p:cNvPicPr>
              <a:picLocks noChangeAspect="1" noChangeArrowheads="1"/>
            </p:cNvPicPr>
            <p:nvPr/>
          </p:nvPicPr>
          <p:blipFill>
            <a:blip r:embed="rId5" cstate="print"/>
            <a:srcRect t="76233"/>
            <a:stretch>
              <a:fillRect/>
            </a:stretch>
          </p:blipFill>
          <p:spPr bwMode="auto">
            <a:xfrm>
              <a:off x="864" y="2976"/>
              <a:ext cx="336" cy="174"/>
            </a:xfrm>
            <a:prstGeom prst="rect">
              <a:avLst/>
            </a:prstGeom>
            <a:noFill/>
            <a:ln w="9525">
              <a:noFill/>
              <a:miter lim="800000"/>
              <a:headEnd/>
              <a:tailEnd/>
            </a:ln>
          </p:spPr>
        </p:pic>
        <p:pic>
          <p:nvPicPr>
            <p:cNvPr id="18459" name="Picture 27" descr="ermine"/>
            <p:cNvPicPr>
              <a:picLocks noChangeAspect="1" noChangeArrowheads="1"/>
            </p:cNvPicPr>
            <p:nvPr/>
          </p:nvPicPr>
          <p:blipFill>
            <a:blip r:embed="rId3" cstate="print"/>
            <a:srcRect l="50569" t="17148" r="37727" b="76851"/>
            <a:stretch>
              <a:fillRect/>
            </a:stretch>
          </p:blipFill>
          <p:spPr bwMode="auto">
            <a:xfrm>
              <a:off x="3360" y="2963"/>
              <a:ext cx="240" cy="168"/>
            </a:xfrm>
            <a:prstGeom prst="rect">
              <a:avLst/>
            </a:prstGeom>
            <a:noFill/>
            <a:ln w="9525">
              <a:noFill/>
              <a:miter lim="800000"/>
              <a:headEnd/>
              <a:tailEnd/>
            </a:ln>
          </p:spPr>
        </p:pic>
        <p:pic>
          <p:nvPicPr>
            <p:cNvPr id="18460" name="Picture 28" descr="bicycle"/>
            <p:cNvPicPr>
              <a:picLocks noChangeAspect="1" noChangeArrowheads="1"/>
            </p:cNvPicPr>
            <p:nvPr/>
          </p:nvPicPr>
          <p:blipFill>
            <a:blip r:embed="rId4" cstate="print"/>
            <a:srcRect l="20000" r="55000" b="54236"/>
            <a:stretch>
              <a:fillRect/>
            </a:stretch>
          </p:blipFill>
          <p:spPr bwMode="auto">
            <a:xfrm>
              <a:off x="2304" y="2953"/>
              <a:ext cx="197" cy="215"/>
            </a:xfrm>
            <a:prstGeom prst="rect">
              <a:avLst/>
            </a:prstGeom>
            <a:noFill/>
            <a:ln w="9525">
              <a:noFill/>
              <a:miter lim="800000"/>
              <a:headEnd/>
              <a:tailEnd/>
            </a:ln>
          </p:spPr>
        </p:pic>
        <p:pic>
          <p:nvPicPr>
            <p:cNvPr id="18461" name="Picture 29" descr="ermine"/>
            <p:cNvPicPr>
              <a:picLocks noChangeAspect="1" noChangeArrowheads="1"/>
            </p:cNvPicPr>
            <p:nvPr/>
          </p:nvPicPr>
          <p:blipFill>
            <a:blip r:embed="rId3" cstate="print"/>
            <a:srcRect l="49399" t="22293" r="38898" b="71706"/>
            <a:stretch>
              <a:fillRect/>
            </a:stretch>
          </p:blipFill>
          <p:spPr bwMode="auto">
            <a:xfrm>
              <a:off x="2592" y="2976"/>
              <a:ext cx="240" cy="168"/>
            </a:xfrm>
            <a:prstGeom prst="rect">
              <a:avLst/>
            </a:prstGeom>
            <a:noFill/>
            <a:ln w="9525">
              <a:noFill/>
              <a:miter lim="800000"/>
              <a:headEnd/>
              <a:tailEnd/>
            </a:ln>
          </p:spPr>
        </p:pic>
        <p:pic>
          <p:nvPicPr>
            <p:cNvPr id="18462" name="Picture 30" descr="violin"/>
            <p:cNvPicPr>
              <a:picLocks noChangeAspect="1" noChangeArrowheads="1"/>
            </p:cNvPicPr>
            <p:nvPr/>
          </p:nvPicPr>
          <p:blipFill>
            <a:blip r:embed="rId5" cstate="print"/>
            <a:srcRect t="76233"/>
            <a:stretch>
              <a:fillRect/>
            </a:stretch>
          </p:blipFill>
          <p:spPr bwMode="auto">
            <a:xfrm>
              <a:off x="2832" y="2976"/>
              <a:ext cx="336" cy="174"/>
            </a:xfrm>
            <a:prstGeom prst="rect">
              <a:avLst/>
            </a:prstGeom>
            <a:noFill/>
            <a:ln w="9525">
              <a:noFill/>
              <a:miter lim="800000"/>
              <a:headEnd/>
              <a:tailEnd/>
            </a:ln>
          </p:spPr>
        </p:pic>
        <p:pic>
          <p:nvPicPr>
            <p:cNvPr id="18463" name="Picture 31" descr="ermine"/>
            <p:cNvPicPr>
              <a:picLocks noChangeAspect="1" noChangeArrowheads="1"/>
            </p:cNvPicPr>
            <p:nvPr/>
          </p:nvPicPr>
          <p:blipFill>
            <a:blip r:embed="rId3" cstate="print"/>
            <a:srcRect l="50569" t="17148" r="37727" b="76851"/>
            <a:stretch>
              <a:fillRect/>
            </a:stretch>
          </p:blipFill>
          <p:spPr bwMode="auto">
            <a:xfrm>
              <a:off x="5280" y="2963"/>
              <a:ext cx="240" cy="168"/>
            </a:xfrm>
            <a:prstGeom prst="rect">
              <a:avLst/>
            </a:prstGeom>
            <a:noFill/>
            <a:ln w="9525">
              <a:noFill/>
              <a:miter lim="800000"/>
              <a:headEnd/>
              <a:tailEnd/>
            </a:ln>
          </p:spPr>
        </p:pic>
        <p:pic>
          <p:nvPicPr>
            <p:cNvPr id="18464" name="Picture 32" descr="bicycle"/>
            <p:cNvPicPr>
              <a:picLocks noChangeAspect="1" noChangeArrowheads="1"/>
            </p:cNvPicPr>
            <p:nvPr/>
          </p:nvPicPr>
          <p:blipFill>
            <a:blip r:embed="rId4" cstate="print"/>
            <a:srcRect l="20000" r="55000" b="54236"/>
            <a:stretch>
              <a:fillRect/>
            </a:stretch>
          </p:blipFill>
          <p:spPr bwMode="auto">
            <a:xfrm>
              <a:off x="4224" y="2953"/>
              <a:ext cx="197" cy="215"/>
            </a:xfrm>
            <a:prstGeom prst="rect">
              <a:avLst/>
            </a:prstGeom>
            <a:noFill/>
            <a:ln w="9525">
              <a:noFill/>
              <a:miter lim="800000"/>
              <a:headEnd/>
              <a:tailEnd/>
            </a:ln>
          </p:spPr>
        </p:pic>
        <p:pic>
          <p:nvPicPr>
            <p:cNvPr id="18465" name="Picture 33" descr="ermine"/>
            <p:cNvPicPr>
              <a:picLocks noChangeAspect="1" noChangeArrowheads="1"/>
            </p:cNvPicPr>
            <p:nvPr/>
          </p:nvPicPr>
          <p:blipFill>
            <a:blip r:embed="rId3" cstate="print"/>
            <a:srcRect l="49399" t="22293" r="38898" b="71706"/>
            <a:stretch>
              <a:fillRect/>
            </a:stretch>
          </p:blipFill>
          <p:spPr bwMode="auto">
            <a:xfrm>
              <a:off x="4560" y="2953"/>
              <a:ext cx="240" cy="168"/>
            </a:xfrm>
            <a:prstGeom prst="rect">
              <a:avLst/>
            </a:prstGeom>
            <a:noFill/>
            <a:ln w="9525">
              <a:noFill/>
              <a:miter lim="800000"/>
              <a:headEnd/>
              <a:tailEnd/>
            </a:ln>
          </p:spPr>
        </p:pic>
        <p:pic>
          <p:nvPicPr>
            <p:cNvPr id="18466" name="Picture 34" descr="violin"/>
            <p:cNvPicPr>
              <a:picLocks noChangeAspect="1" noChangeArrowheads="1"/>
            </p:cNvPicPr>
            <p:nvPr/>
          </p:nvPicPr>
          <p:blipFill>
            <a:blip r:embed="rId5" cstate="print"/>
            <a:srcRect t="76233"/>
            <a:stretch>
              <a:fillRect/>
            </a:stretch>
          </p:blipFill>
          <p:spPr bwMode="auto">
            <a:xfrm>
              <a:off x="4848" y="2976"/>
              <a:ext cx="336" cy="174"/>
            </a:xfrm>
            <a:prstGeom prst="rect">
              <a:avLst/>
            </a:prstGeom>
            <a:noFill/>
            <a:ln w="9525">
              <a:noFill/>
              <a:miter lim="800000"/>
              <a:headEnd/>
              <a:tailEnd/>
            </a:ln>
          </p:spPr>
        </p:pic>
      </p:grpSp>
      <p:sp>
        <p:nvSpPr>
          <p:cNvPr id="18436" name="Rectangle 2"/>
          <p:cNvSpPr>
            <a:spLocks noGrp="1" noChangeArrowheads="1"/>
          </p:cNvSpPr>
          <p:nvPr>
            <p:ph type="title"/>
          </p:nvPr>
        </p:nvSpPr>
        <p:spPr>
          <a:xfrm>
            <a:off x="685800" y="76200"/>
            <a:ext cx="8077200" cy="838200"/>
          </a:xfrm>
        </p:spPr>
        <p:txBody>
          <a:bodyPr/>
          <a:lstStyle/>
          <a:p>
            <a:r>
              <a:rPr lang="en-US" dirty="0" smtClean="0"/>
              <a:t>Traditional features: Bags-of-features</a:t>
            </a:r>
          </a:p>
        </p:txBody>
      </p:sp>
      <p:grpSp>
        <p:nvGrpSpPr>
          <p:cNvPr id="35" name="Group 34"/>
          <p:cNvGrpSpPr/>
          <p:nvPr/>
        </p:nvGrpSpPr>
        <p:grpSpPr>
          <a:xfrm>
            <a:off x="1219200" y="2805112"/>
            <a:ext cx="6934200" cy="1919287"/>
            <a:chOff x="304800" y="2362200"/>
            <a:chExt cx="8534400" cy="2362200"/>
          </a:xfrm>
        </p:grpSpPr>
        <p:grpSp>
          <p:nvGrpSpPr>
            <p:cNvPr id="36" name="Group 54"/>
            <p:cNvGrpSpPr>
              <a:grpSpLocks/>
            </p:cNvGrpSpPr>
            <p:nvPr/>
          </p:nvGrpSpPr>
          <p:grpSpPr bwMode="auto">
            <a:xfrm>
              <a:off x="609602" y="2514592"/>
              <a:ext cx="1547814" cy="2000247"/>
              <a:chOff x="288" y="2928"/>
              <a:chExt cx="864" cy="1116"/>
            </a:xfrm>
          </p:grpSpPr>
          <p:pic>
            <p:nvPicPr>
              <p:cNvPr id="52" name="Picture 55" descr="ermine"/>
              <p:cNvPicPr>
                <a:picLocks noChangeAspect="1" noChangeArrowheads="1"/>
              </p:cNvPicPr>
              <p:nvPr/>
            </p:nvPicPr>
            <p:blipFill>
              <a:blip r:embed="rId3" cstate="print"/>
              <a:srcRect l="49399" t="22293" r="38898" b="71706"/>
              <a:stretch>
                <a:fillRect/>
              </a:stretch>
            </p:blipFill>
            <p:spPr bwMode="auto">
              <a:xfrm>
                <a:off x="720" y="3216"/>
                <a:ext cx="288" cy="202"/>
              </a:xfrm>
              <a:prstGeom prst="rect">
                <a:avLst/>
              </a:prstGeom>
              <a:noFill/>
              <a:ln w="9525">
                <a:noFill/>
                <a:miter lim="800000"/>
                <a:headEnd/>
                <a:tailEnd/>
              </a:ln>
            </p:spPr>
          </p:pic>
          <p:pic>
            <p:nvPicPr>
              <p:cNvPr id="53" name="Picture 56" descr="ermine"/>
              <p:cNvPicPr>
                <a:picLocks noChangeAspect="1" noChangeArrowheads="1"/>
              </p:cNvPicPr>
              <p:nvPr/>
            </p:nvPicPr>
            <p:blipFill>
              <a:blip r:embed="rId3" cstate="print"/>
              <a:srcRect l="57591" t="4288" r="29535" b="88853"/>
              <a:stretch>
                <a:fillRect/>
              </a:stretch>
            </p:blipFill>
            <p:spPr bwMode="auto">
              <a:xfrm>
                <a:off x="864" y="3504"/>
                <a:ext cx="288" cy="209"/>
              </a:xfrm>
              <a:prstGeom prst="rect">
                <a:avLst/>
              </a:prstGeom>
              <a:noFill/>
              <a:ln w="9525">
                <a:noFill/>
                <a:miter lim="800000"/>
                <a:headEnd/>
                <a:tailEnd/>
              </a:ln>
            </p:spPr>
          </p:pic>
          <p:pic>
            <p:nvPicPr>
              <p:cNvPr id="54" name="Picture 57" descr="ermine"/>
              <p:cNvPicPr>
                <a:picLocks noChangeAspect="1" noChangeArrowheads="1"/>
              </p:cNvPicPr>
              <p:nvPr/>
            </p:nvPicPr>
            <p:blipFill>
              <a:blip r:embed="rId3" cstate="print"/>
              <a:srcRect l="58762" t="14577" r="31876" b="79422"/>
              <a:stretch>
                <a:fillRect/>
              </a:stretch>
            </p:blipFill>
            <p:spPr bwMode="auto">
              <a:xfrm>
                <a:off x="384" y="3504"/>
                <a:ext cx="288" cy="252"/>
              </a:xfrm>
              <a:prstGeom prst="rect">
                <a:avLst/>
              </a:prstGeom>
              <a:noFill/>
              <a:ln w="9525">
                <a:noFill/>
                <a:miter lim="800000"/>
                <a:headEnd/>
                <a:tailEnd/>
              </a:ln>
            </p:spPr>
          </p:pic>
          <p:pic>
            <p:nvPicPr>
              <p:cNvPr id="55" name="Picture 58" descr="ermine"/>
              <p:cNvPicPr>
                <a:picLocks noChangeAspect="1" noChangeArrowheads="1"/>
              </p:cNvPicPr>
              <p:nvPr/>
            </p:nvPicPr>
            <p:blipFill>
              <a:blip r:embed="rId3" cstate="print"/>
              <a:srcRect l="58762" t="27437" r="31876" b="67418"/>
              <a:stretch>
                <a:fillRect/>
              </a:stretch>
            </p:blipFill>
            <p:spPr bwMode="auto">
              <a:xfrm>
                <a:off x="288" y="3216"/>
                <a:ext cx="288" cy="216"/>
              </a:xfrm>
              <a:prstGeom prst="rect">
                <a:avLst/>
              </a:prstGeom>
              <a:noFill/>
              <a:ln w="9525">
                <a:noFill/>
                <a:miter lim="800000"/>
                <a:headEnd/>
                <a:tailEnd/>
              </a:ln>
            </p:spPr>
          </p:pic>
          <p:pic>
            <p:nvPicPr>
              <p:cNvPr id="56" name="Picture 59" descr="ermine"/>
              <p:cNvPicPr>
                <a:picLocks noChangeAspect="1" noChangeArrowheads="1"/>
              </p:cNvPicPr>
              <p:nvPr/>
            </p:nvPicPr>
            <p:blipFill>
              <a:blip r:embed="rId3" cstate="print"/>
              <a:srcRect l="59932" t="23151" r="31876" b="71706"/>
              <a:stretch>
                <a:fillRect/>
              </a:stretch>
            </p:blipFill>
            <p:spPr bwMode="auto">
              <a:xfrm>
                <a:off x="624" y="2928"/>
                <a:ext cx="288" cy="247"/>
              </a:xfrm>
              <a:prstGeom prst="rect">
                <a:avLst/>
              </a:prstGeom>
              <a:noFill/>
              <a:ln w="9525">
                <a:noFill/>
                <a:miter lim="800000"/>
                <a:headEnd/>
                <a:tailEnd/>
              </a:ln>
            </p:spPr>
          </p:pic>
          <p:pic>
            <p:nvPicPr>
              <p:cNvPr id="57" name="Picture 60" descr="ermine"/>
              <p:cNvPicPr>
                <a:picLocks noChangeAspect="1" noChangeArrowheads="1"/>
              </p:cNvPicPr>
              <p:nvPr/>
            </p:nvPicPr>
            <p:blipFill>
              <a:blip r:embed="rId3" cstate="print"/>
              <a:srcRect l="50569" t="17148" r="37727" b="76851"/>
              <a:stretch>
                <a:fillRect/>
              </a:stretch>
            </p:blipFill>
            <p:spPr bwMode="auto">
              <a:xfrm>
                <a:off x="768" y="3792"/>
                <a:ext cx="360" cy="252"/>
              </a:xfrm>
              <a:prstGeom prst="rect">
                <a:avLst/>
              </a:prstGeom>
              <a:noFill/>
              <a:ln w="9525">
                <a:noFill/>
                <a:miter lim="800000"/>
                <a:headEnd/>
                <a:tailEnd/>
              </a:ln>
            </p:spPr>
          </p:pic>
        </p:grpSp>
        <p:pic>
          <p:nvPicPr>
            <p:cNvPr id="37" name="Picture 62" descr="bicycle"/>
            <p:cNvPicPr>
              <a:picLocks noChangeAspect="1" noChangeArrowheads="1"/>
            </p:cNvPicPr>
            <p:nvPr/>
          </p:nvPicPr>
          <p:blipFill>
            <a:blip r:embed="rId4" cstate="print">
              <a:clrChange>
                <a:clrFrom>
                  <a:srgbClr val="FFFFFF"/>
                </a:clrFrom>
                <a:clrTo>
                  <a:srgbClr val="FFFFFF">
                    <a:alpha val="0"/>
                  </a:srgbClr>
                </a:clrTo>
              </a:clrChange>
            </a:blip>
            <a:srcRect l="67500" t="75458"/>
            <a:stretch>
              <a:fillRect/>
            </a:stretch>
          </p:blipFill>
          <p:spPr bwMode="auto">
            <a:xfrm>
              <a:off x="3352800" y="3511550"/>
              <a:ext cx="782638" cy="354013"/>
            </a:xfrm>
            <a:prstGeom prst="rect">
              <a:avLst/>
            </a:prstGeom>
            <a:noFill/>
            <a:ln w="9525">
              <a:noFill/>
              <a:miter lim="800000"/>
              <a:headEnd/>
              <a:tailEnd/>
            </a:ln>
          </p:spPr>
        </p:pic>
        <p:pic>
          <p:nvPicPr>
            <p:cNvPr id="38" name="Picture 63" descr="bicycle"/>
            <p:cNvPicPr>
              <a:picLocks noChangeAspect="1" noChangeArrowheads="1"/>
            </p:cNvPicPr>
            <p:nvPr/>
          </p:nvPicPr>
          <p:blipFill>
            <a:blip r:embed="rId4" cstate="print">
              <a:clrChange>
                <a:clrFrom>
                  <a:srgbClr val="FFFFFF"/>
                </a:clrFrom>
                <a:clrTo>
                  <a:srgbClr val="FFFFFF">
                    <a:alpha val="0"/>
                  </a:srgbClr>
                </a:clrTo>
              </a:clrChange>
            </a:blip>
            <a:srcRect l="35001" t="49956" r="42499" b="16507"/>
            <a:stretch>
              <a:fillRect/>
            </a:stretch>
          </p:blipFill>
          <p:spPr bwMode="auto">
            <a:xfrm>
              <a:off x="4862513" y="3670300"/>
              <a:ext cx="568325" cy="504825"/>
            </a:xfrm>
            <a:prstGeom prst="rect">
              <a:avLst/>
            </a:prstGeom>
            <a:noFill/>
            <a:ln w="9525">
              <a:noFill/>
              <a:miter lim="800000"/>
              <a:headEnd/>
              <a:tailEnd/>
            </a:ln>
          </p:spPr>
        </p:pic>
        <p:pic>
          <p:nvPicPr>
            <p:cNvPr id="39" name="Picture 64" descr="bicycle"/>
            <p:cNvPicPr>
              <a:picLocks noChangeAspect="1" noChangeArrowheads="1"/>
            </p:cNvPicPr>
            <p:nvPr/>
          </p:nvPicPr>
          <p:blipFill>
            <a:blip r:embed="rId4" cstate="print">
              <a:clrChange>
                <a:clrFrom>
                  <a:srgbClr val="FFFFFF"/>
                </a:clrFrom>
                <a:clrTo>
                  <a:srgbClr val="FFFFFF">
                    <a:alpha val="0"/>
                  </a:srgbClr>
                </a:clrTo>
              </a:clrChange>
            </a:blip>
            <a:srcRect t="33188" r="60001"/>
            <a:stretch>
              <a:fillRect/>
            </a:stretch>
          </p:blipFill>
          <p:spPr bwMode="auto">
            <a:xfrm>
              <a:off x="3744913" y="2667000"/>
              <a:ext cx="695325" cy="692150"/>
            </a:xfrm>
            <a:prstGeom prst="rect">
              <a:avLst/>
            </a:prstGeom>
            <a:noFill/>
            <a:ln w="9525">
              <a:noFill/>
              <a:miter lim="800000"/>
              <a:headEnd/>
              <a:tailEnd/>
            </a:ln>
          </p:spPr>
        </p:pic>
        <p:pic>
          <p:nvPicPr>
            <p:cNvPr id="40" name="Picture 65" descr="bicycle"/>
            <p:cNvPicPr>
              <a:picLocks noChangeAspect="1" noChangeArrowheads="1"/>
            </p:cNvPicPr>
            <p:nvPr/>
          </p:nvPicPr>
          <p:blipFill>
            <a:blip r:embed="rId4" cstate="print">
              <a:clrChange>
                <a:clrFrom>
                  <a:srgbClr val="FFFFFF"/>
                </a:clrFrom>
                <a:clrTo>
                  <a:srgbClr val="FFFFFF">
                    <a:alpha val="0"/>
                  </a:srgbClr>
                </a:clrTo>
              </a:clrChange>
            </a:blip>
            <a:srcRect l="32500" t="20612" r="22501" b="37468"/>
            <a:stretch>
              <a:fillRect/>
            </a:stretch>
          </p:blipFill>
          <p:spPr bwMode="auto">
            <a:xfrm>
              <a:off x="4600575" y="2974975"/>
              <a:ext cx="782638" cy="434975"/>
            </a:xfrm>
            <a:prstGeom prst="rect">
              <a:avLst/>
            </a:prstGeom>
            <a:noFill/>
            <a:ln w="9525">
              <a:noFill/>
              <a:miter lim="800000"/>
              <a:headEnd/>
              <a:tailEnd/>
            </a:ln>
          </p:spPr>
        </p:pic>
        <p:pic>
          <p:nvPicPr>
            <p:cNvPr id="41" name="Picture 66" descr="bicycle"/>
            <p:cNvPicPr>
              <a:picLocks noChangeAspect="1" noChangeArrowheads="1"/>
            </p:cNvPicPr>
            <p:nvPr/>
          </p:nvPicPr>
          <p:blipFill>
            <a:blip r:embed="rId4" cstate="print">
              <a:clrChange>
                <a:clrFrom>
                  <a:srgbClr val="FFFFFF"/>
                </a:clrFrom>
                <a:clrTo>
                  <a:srgbClr val="FFFFFF">
                    <a:alpha val="0"/>
                  </a:srgbClr>
                </a:clrTo>
              </a:clrChange>
            </a:blip>
            <a:srcRect l="20000" r="55000" b="54236"/>
            <a:stretch>
              <a:fillRect/>
            </a:stretch>
          </p:blipFill>
          <p:spPr bwMode="auto">
            <a:xfrm>
              <a:off x="4167188" y="3670300"/>
              <a:ext cx="515937" cy="563563"/>
            </a:xfrm>
            <a:prstGeom prst="rect">
              <a:avLst/>
            </a:prstGeom>
            <a:noFill/>
            <a:ln w="9525">
              <a:noFill/>
              <a:miter lim="800000"/>
              <a:headEnd/>
              <a:tailEnd/>
            </a:ln>
          </p:spPr>
        </p:pic>
        <p:pic>
          <p:nvPicPr>
            <p:cNvPr id="42" name="Picture 67" descr="violin"/>
            <p:cNvPicPr>
              <a:picLocks noChangeAspect="1" noChangeArrowheads="1"/>
            </p:cNvPicPr>
            <p:nvPr/>
          </p:nvPicPr>
          <p:blipFill>
            <a:blip r:embed="rId5" cstate="print"/>
            <a:srcRect l="35715" t="2991" r="21428" b="71085"/>
            <a:stretch>
              <a:fillRect/>
            </a:stretch>
          </p:blipFill>
          <p:spPr bwMode="auto">
            <a:xfrm>
              <a:off x="7086600" y="3962400"/>
              <a:ext cx="401638" cy="581025"/>
            </a:xfrm>
            <a:prstGeom prst="rect">
              <a:avLst/>
            </a:prstGeom>
            <a:noFill/>
            <a:ln w="9525">
              <a:noFill/>
              <a:miter lim="800000"/>
              <a:headEnd/>
              <a:tailEnd/>
            </a:ln>
          </p:spPr>
        </p:pic>
        <p:grpSp>
          <p:nvGrpSpPr>
            <p:cNvPr id="43" name="Group 68"/>
            <p:cNvGrpSpPr>
              <a:grpSpLocks/>
            </p:cNvGrpSpPr>
            <p:nvPr/>
          </p:nvGrpSpPr>
          <p:grpSpPr bwMode="auto">
            <a:xfrm>
              <a:off x="6738936" y="2651125"/>
              <a:ext cx="2024062" cy="1704975"/>
              <a:chOff x="4416" y="3072"/>
              <a:chExt cx="1035" cy="872"/>
            </a:xfrm>
          </p:grpSpPr>
          <p:pic>
            <p:nvPicPr>
              <p:cNvPr id="47" name="Picture 69" descr="violin"/>
              <p:cNvPicPr>
                <a:picLocks noChangeAspect="1" noChangeArrowheads="1"/>
              </p:cNvPicPr>
              <p:nvPr/>
            </p:nvPicPr>
            <p:blipFill>
              <a:blip r:embed="rId5" cstate="print"/>
              <a:srcRect t="26286" b="52684"/>
              <a:stretch>
                <a:fillRect/>
              </a:stretch>
            </p:blipFill>
            <p:spPr bwMode="auto">
              <a:xfrm>
                <a:off x="4752" y="3600"/>
                <a:ext cx="377" cy="344"/>
              </a:xfrm>
              <a:prstGeom prst="rect">
                <a:avLst/>
              </a:prstGeom>
              <a:noFill/>
              <a:ln w="9525">
                <a:noFill/>
                <a:miter lim="800000"/>
                <a:headEnd/>
                <a:tailEnd/>
              </a:ln>
            </p:spPr>
          </p:pic>
          <p:pic>
            <p:nvPicPr>
              <p:cNvPr id="48" name="Picture 70" descr="violin"/>
              <p:cNvPicPr>
                <a:picLocks noChangeAspect="1" noChangeArrowheads="1"/>
              </p:cNvPicPr>
              <p:nvPr/>
            </p:nvPicPr>
            <p:blipFill>
              <a:blip r:embed="rId5" cstate="print"/>
              <a:srcRect t="50055" b="26286"/>
              <a:stretch>
                <a:fillRect/>
              </a:stretch>
            </p:blipFill>
            <p:spPr bwMode="auto">
              <a:xfrm>
                <a:off x="5040" y="3360"/>
                <a:ext cx="411" cy="233"/>
              </a:xfrm>
              <a:prstGeom prst="rect">
                <a:avLst/>
              </a:prstGeom>
              <a:noFill/>
              <a:ln w="9525">
                <a:noFill/>
                <a:miter lim="800000"/>
                <a:headEnd/>
                <a:tailEnd/>
              </a:ln>
            </p:spPr>
          </p:pic>
          <p:pic>
            <p:nvPicPr>
              <p:cNvPr id="49" name="Picture 71" descr="violin"/>
              <p:cNvPicPr>
                <a:picLocks noChangeAspect="1" noChangeArrowheads="1"/>
              </p:cNvPicPr>
              <p:nvPr/>
            </p:nvPicPr>
            <p:blipFill>
              <a:blip r:embed="rId5" cstate="print"/>
              <a:srcRect t="76233"/>
              <a:stretch>
                <a:fillRect/>
              </a:stretch>
            </p:blipFill>
            <p:spPr bwMode="auto">
              <a:xfrm>
                <a:off x="4560" y="3408"/>
                <a:ext cx="446" cy="195"/>
              </a:xfrm>
              <a:prstGeom prst="rect">
                <a:avLst/>
              </a:prstGeom>
              <a:noFill/>
              <a:ln w="9525">
                <a:noFill/>
                <a:miter lim="800000"/>
                <a:headEnd/>
                <a:tailEnd/>
              </a:ln>
            </p:spPr>
          </p:pic>
          <p:pic>
            <p:nvPicPr>
              <p:cNvPr id="50" name="Picture 72" descr="violin"/>
              <p:cNvPicPr>
                <a:picLocks noChangeAspect="1" noChangeArrowheads="1"/>
              </p:cNvPicPr>
              <p:nvPr/>
            </p:nvPicPr>
            <p:blipFill>
              <a:blip r:embed="rId5" cstate="print"/>
              <a:srcRect l="56544" t="49945" r="-523" b="18510"/>
              <a:stretch>
                <a:fillRect/>
              </a:stretch>
            </p:blipFill>
            <p:spPr bwMode="auto">
              <a:xfrm>
                <a:off x="4416" y="3456"/>
                <a:ext cx="211" cy="361"/>
              </a:xfrm>
              <a:prstGeom prst="rect">
                <a:avLst/>
              </a:prstGeom>
              <a:noFill/>
              <a:ln w="9525">
                <a:noFill/>
                <a:miter lim="800000"/>
                <a:headEnd/>
                <a:tailEnd/>
              </a:ln>
            </p:spPr>
          </p:pic>
          <p:pic>
            <p:nvPicPr>
              <p:cNvPr id="51" name="Picture 73" descr="violin"/>
              <p:cNvPicPr>
                <a:picLocks noChangeAspect="1" noChangeArrowheads="1"/>
              </p:cNvPicPr>
              <p:nvPr/>
            </p:nvPicPr>
            <p:blipFill>
              <a:blip r:embed="rId5" cstate="print"/>
              <a:srcRect t="31544" b="47426"/>
              <a:stretch>
                <a:fillRect/>
              </a:stretch>
            </p:blipFill>
            <p:spPr bwMode="auto">
              <a:xfrm>
                <a:off x="4608" y="3072"/>
                <a:ext cx="480" cy="241"/>
              </a:xfrm>
              <a:prstGeom prst="rect">
                <a:avLst/>
              </a:prstGeom>
              <a:noFill/>
              <a:ln w="9525">
                <a:noFill/>
                <a:miter lim="800000"/>
                <a:headEnd/>
                <a:tailEnd/>
              </a:ln>
            </p:spPr>
          </p:pic>
        </p:grpSp>
        <p:sp>
          <p:nvSpPr>
            <p:cNvPr id="44" name="Rectangle 74"/>
            <p:cNvSpPr>
              <a:spLocks noChangeArrowheads="1"/>
            </p:cNvSpPr>
            <p:nvPr/>
          </p:nvSpPr>
          <p:spPr bwMode="auto">
            <a:xfrm>
              <a:off x="304800" y="2362200"/>
              <a:ext cx="2133600" cy="2362200"/>
            </a:xfrm>
            <a:prstGeom prst="rect">
              <a:avLst/>
            </a:prstGeom>
            <a:noFill/>
            <a:ln w="38100">
              <a:solidFill>
                <a:srgbClr val="864300"/>
              </a:solidFill>
              <a:miter lim="800000"/>
              <a:headEnd/>
              <a:tailEnd/>
            </a:ln>
          </p:spPr>
          <p:txBody>
            <a:bodyPr wrap="none" anchor="ctr"/>
            <a:lstStyle/>
            <a:p>
              <a:endParaRPr lang="en-US"/>
            </a:p>
          </p:txBody>
        </p:sp>
        <p:sp>
          <p:nvSpPr>
            <p:cNvPr id="45" name="Rectangle 75"/>
            <p:cNvSpPr>
              <a:spLocks noChangeArrowheads="1"/>
            </p:cNvSpPr>
            <p:nvPr/>
          </p:nvSpPr>
          <p:spPr bwMode="auto">
            <a:xfrm>
              <a:off x="3200400" y="2362200"/>
              <a:ext cx="2438400" cy="2362200"/>
            </a:xfrm>
            <a:prstGeom prst="rect">
              <a:avLst/>
            </a:prstGeom>
            <a:noFill/>
            <a:ln w="38100">
              <a:solidFill>
                <a:srgbClr val="864300"/>
              </a:solidFill>
              <a:miter lim="800000"/>
              <a:headEnd/>
              <a:tailEnd/>
            </a:ln>
          </p:spPr>
          <p:txBody>
            <a:bodyPr wrap="none" anchor="ctr"/>
            <a:lstStyle/>
            <a:p>
              <a:endParaRPr lang="en-US"/>
            </a:p>
          </p:txBody>
        </p:sp>
        <p:sp>
          <p:nvSpPr>
            <p:cNvPr id="46" name="Rectangle 76"/>
            <p:cNvSpPr>
              <a:spLocks noChangeArrowheads="1"/>
            </p:cNvSpPr>
            <p:nvPr/>
          </p:nvSpPr>
          <p:spPr bwMode="auto">
            <a:xfrm>
              <a:off x="6400800" y="2362200"/>
              <a:ext cx="2438400" cy="2362200"/>
            </a:xfrm>
            <a:prstGeom prst="rect">
              <a:avLst/>
            </a:prstGeom>
            <a:noFill/>
            <a:ln w="38100">
              <a:solidFill>
                <a:srgbClr val="864300"/>
              </a:solidFill>
              <a:miter lim="800000"/>
              <a:headEnd/>
              <a:tailEnd/>
            </a:ln>
          </p:spPr>
          <p:txBody>
            <a:bodyPr wrap="none" anchor="ctr"/>
            <a:lstStyle/>
            <a:p>
              <a:endParaRPr lang="en-US"/>
            </a:p>
          </p:txBody>
        </p:sp>
      </p:grpSp>
    </p:spTree>
    <p:extLst>
      <p:ext uri="{BB962C8B-B14F-4D97-AF65-F5344CB8AC3E}">
        <p14:creationId xmlns:p14="http://schemas.microsoft.com/office/powerpoint/2010/main" val="18866308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9" name="Rectangle 19"/>
          <p:cNvSpPr>
            <a:spLocks noGrp="1" noChangeArrowheads="1"/>
          </p:cNvSpPr>
          <p:nvPr>
            <p:ph type="title"/>
          </p:nvPr>
        </p:nvSpPr>
        <p:spPr/>
        <p:txBody>
          <a:bodyPr/>
          <a:lstStyle/>
          <a:p>
            <a:pPr eaLnBrk="1" hangingPunct="1">
              <a:defRPr/>
            </a:pPr>
            <a:r>
              <a:rPr lang="en-US" dirty="0" smtClean="0">
                <a:effectLst>
                  <a:outerShdw blurRad="38100" dist="38100" dir="2700000" algn="tl">
                    <a:srgbClr val="FFFFFF"/>
                  </a:outerShdw>
                </a:effectLst>
              </a:rPr>
              <a:t>1. Local feature extraction</a:t>
            </a:r>
          </a:p>
        </p:txBody>
      </p:sp>
      <p:sp>
        <p:nvSpPr>
          <p:cNvPr id="21" name="Content Placeholder 20"/>
          <p:cNvSpPr>
            <a:spLocks noGrp="1"/>
          </p:cNvSpPr>
          <p:nvPr>
            <p:ph idx="1"/>
          </p:nvPr>
        </p:nvSpPr>
        <p:spPr/>
        <p:txBody>
          <a:bodyPr/>
          <a:lstStyle/>
          <a:p>
            <a:pPr marL="457200" indent="-457200">
              <a:buFont typeface="Arial"/>
              <a:buChar char="•"/>
            </a:pPr>
            <a:r>
              <a:rPr lang="en-US" dirty="0" smtClean="0"/>
              <a:t>Sample patches and extract descriptors</a:t>
            </a:r>
            <a:endParaRPr lang="en-US" dirty="0"/>
          </a:p>
        </p:txBody>
      </p:sp>
      <p:pic>
        <p:nvPicPr>
          <p:cNvPr id="18" name="Picture 1035" descr="C:\Documents and Settings\Lana\My Documents\work\presentations\burma_patches.jpg"/>
          <p:cNvPicPr>
            <a:picLocks noChangeArrowheads="1"/>
          </p:cNvPicPr>
          <p:nvPr/>
        </p:nvPicPr>
        <p:blipFill>
          <a:blip r:embed="rId3" cstate="print"/>
          <a:srcRect/>
          <a:stretch>
            <a:fillRect/>
          </a:stretch>
        </p:blipFill>
        <p:spPr bwMode="auto">
          <a:xfrm>
            <a:off x="533400" y="2514600"/>
            <a:ext cx="3786345" cy="2740551"/>
          </a:xfrm>
          <a:prstGeom prst="rect">
            <a:avLst/>
          </a:prstGeom>
          <a:noFill/>
          <a:ln w="6350">
            <a:solidFill>
              <a:schemeClr val="bg1"/>
            </a:solidFill>
            <a:miter lim="800000"/>
            <a:headEnd/>
            <a:tailEnd/>
          </a:ln>
        </p:spPr>
      </p:pic>
      <p:pic>
        <p:nvPicPr>
          <p:cNvPr id="19" name="Picture 1036" descr="C:\Documents and Settings\Lana\My Documents\work\presentations\badgers_color2_ellipses.jpg"/>
          <p:cNvPicPr>
            <a:picLocks noChangeArrowheads="1"/>
          </p:cNvPicPr>
          <p:nvPr/>
        </p:nvPicPr>
        <p:blipFill>
          <a:blip r:embed="rId4" cstate="print"/>
          <a:srcRect/>
          <a:stretch>
            <a:fillRect/>
          </a:stretch>
        </p:blipFill>
        <p:spPr bwMode="auto">
          <a:xfrm>
            <a:off x="4824255" y="2514600"/>
            <a:ext cx="3786345" cy="2740551"/>
          </a:xfrm>
          <a:prstGeom prst="rect">
            <a:avLst/>
          </a:prstGeom>
          <a:noFill/>
          <a:ln w="6350">
            <a:solidFill>
              <a:schemeClr val="bg1"/>
            </a:solidFill>
            <a:miter lim="800000"/>
            <a:headEnd/>
            <a:tailEnd/>
          </a:ln>
        </p:spPr>
      </p:pic>
    </p:spTree>
    <p:extLst>
      <p:ext uri="{BB962C8B-B14F-4D97-AF65-F5344CB8AC3E}">
        <p14:creationId xmlns:p14="http://schemas.microsoft.com/office/powerpoint/2010/main" val="932021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2"/>
          <p:cNvGrpSpPr>
            <a:grpSpLocks/>
          </p:cNvGrpSpPr>
          <p:nvPr/>
        </p:nvGrpSpPr>
        <p:grpSpPr bwMode="auto">
          <a:xfrm>
            <a:off x="990600" y="1362075"/>
            <a:ext cx="555625" cy="1000125"/>
            <a:chOff x="2532" y="1542"/>
            <a:chExt cx="184" cy="332"/>
          </a:xfrm>
        </p:grpSpPr>
        <p:sp>
          <p:nvSpPr>
            <p:cNvPr id="24645"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6"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7"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8"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9"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50"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579"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4580"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4581"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4582"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3"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4"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5"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6"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7"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8"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9"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0"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1"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2"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3"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4"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5"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4596" name="Group 26"/>
          <p:cNvGrpSpPr>
            <a:grpSpLocks/>
          </p:cNvGrpSpPr>
          <p:nvPr/>
        </p:nvGrpSpPr>
        <p:grpSpPr bwMode="auto">
          <a:xfrm>
            <a:off x="1654175" y="1362075"/>
            <a:ext cx="555625" cy="1000125"/>
            <a:chOff x="2532" y="1542"/>
            <a:chExt cx="184" cy="332"/>
          </a:xfrm>
        </p:grpSpPr>
        <p:sp>
          <p:nvSpPr>
            <p:cNvPr id="24639"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0"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1"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2"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3"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44"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597" name="Group 33"/>
          <p:cNvGrpSpPr>
            <a:grpSpLocks/>
          </p:cNvGrpSpPr>
          <p:nvPr/>
        </p:nvGrpSpPr>
        <p:grpSpPr bwMode="auto">
          <a:xfrm>
            <a:off x="2339975" y="1371600"/>
            <a:ext cx="555625" cy="1000125"/>
            <a:chOff x="2532" y="1542"/>
            <a:chExt cx="184" cy="332"/>
          </a:xfrm>
        </p:grpSpPr>
        <p:sp>
          <p:nvSpPr>
            <p:cNvPr id="24633"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34"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5"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6"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7"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8"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598" name="Group 40"/>
          <p:cNvGrpSpPr>
            <a:grpSpLocks/>
          </p:cNvGrpSpPr>
          <p:nvPr/>
        </p:nvGrpSpPr>
        <p:grpSpPr bwMode="auto">
          <a:xfrm>
            <a:off x="3025775" y="1371600"/>
            <a:ext cx="555625" cy="1000125"/>
            <a:chOff x="2532" y="1542"/>
            <a:chExt cx="184" cy="332"/>
          </a:xfrm>
        </p:grpSpPr>
        <p:sp>
          <p:nvSpPr>
            <p:cNvPr id="24627"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28"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9"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0"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1"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32"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882735" name="Rectangle 47"/>
          <p:cNvSpPr>
            <a:spLocks noGrp="1" noChangeArrowheads="1"/>
          </p:cNvSpPr>
          <p:nvPr>
            <p:ph type="title"/>
          </p:nvPr>
        </p:nvSpPr>
        <p:spPr/>
        <p:txBody>
          <a:bodyPr/>
          <a:lstStyle/>
          <a:p>
            <a:pPr eaLnBrk="1" hangingPunct="1">
              <a:defRPr/>
            </a:pPr>
            <a:r>
              <a:rPr lang="en-US" dirty="0" smtClean="0">
                <a:effectLst>
                  <a:outerShdw blurRad="38100" dist="38100" dir="2700000" algn="tl">
                    <a:srgbClr val="FFFFFF"/>
                  </a:outerShdw>
                </a:effectLst>
              </a:rPr>
              <a:t>2. Learning the visual vocabulary</a:t>
            </a:r>
          </a:p>
        </p:txBody>
      </p:sp>
      <p:sp>
        <p:nvSpPr>
          <p:cNvPr id="24600" name="Freeform 48"/>
          <p:cNvSpPr>
            <a:spLocks/>
          </p:cNvSpPr>
          <p:nvPr/>
        </p:nvSpPr>
        <p:spPr bwMode="auto">
          <a:xfrm>
            <a:off x="1866900" y="2438400"/>
            <a:ext cx="800100" cy="1295400"/>
          </a:xfrm>
          <a:custGeom>
            <a:avLst/>
            <a:gdLst>
              <a:gd name="T0" fmla="*/ 2147483647 w 504"/>
              <a:gd name="T1" fmla="*/ 0 h 816"/>
              <a:gd name="T2" fmla="*/ 2147483647 w 504"/>
              <a:gd name="T3" fmla="*/ 2147483647 h 816"/>
              <a:gd name="T4" fmla="*/ 2147483647 w 504"/>
              <a:gd name="T5" fmla="*/ 2147483647 h 816"/>
              <a:gd name="T6" fmla="*/ 0 60000 65536"/>
              <a:gd name="T7" fmla="*/ 0 60000 65536"/>
              <a:gd name="T8" fmla="*/ 0 60000 65536"/>
              <a:gd name="T9" fmla="*/ 0 w 504"/>
              <a:gd name="T10" fmla="*/ 0 h 816"/>
              <a:gd name="T11" fmla="*/ 504 w 504"/>
              <a:gd name="T12" fmla="*/ 816 h 816"/>
            </a:gdLst>
            <a:ahLst/>
            <a:cxnLst>
              <a:cxn ang="T6">
                <a:pos x="T0" y="T1"/>
              </a:cxn>
              <a:cxn ang="T7">
                <a:pos x="T2" y="T3"/>
              </a:cxn>
              <a:cxn ang="T8">
                <a:pos x="T4" y="T5"/>
              </a:cxn>
            </a:cxnLst>
            <a:rect l="T9" t="T10" r="T11" b="T12"/>
            <a:pathLst>
              <a:path w="504" h="816">
                <a:moveTo>
                  <a:pt x="72" y="0"/>
                </a:moveTo>
                <a:cubicBezTo>
                  <a:pt x="36" y="124"/>
                  <a:pt x="0" y="248"/>
                  <a:pt x="72" y="384"/>
                </a:cubicBezTo>
                <a:cubicBezTo>
                  <a:pt x="144" y="520"/>
                  <a:pt x="324" y="668"/>
                  <a:pt x="504" y="816"/>
                </a:cubicBezTo>
              </a:path>
            </a:pathLst>
          </a:custGeom>
          <a:noFill/>
          <a:ln w="9525">
            <a:solidFill>
              <a:schemeClr val="tx1"/>
            </a:solidFill>
            <a:prstDash val="dash"/>
            <a:round/>
            <a:headEnd/>
            <a:tailEnd type="triangle" w="med" len="med"/>
          </a:ln>
        </p:spPr>
        <p:txBody>
          <a:bodyPr/>
          <a:lstStyle/>
          <a:p>
            <a:endParaRPr lang="en-US"/>
          </a:p>
        </p:txBody>
      </p:sp>
      <p:sp>
        <p:nvSpPr>
          <p:cNvPr id="24601" name="Freeform 49"/>
          <p:cNvSpPr>
            <a:spLocks/>
          </p:cNvSpPr>
          <p:nvPr/>
        </p:nvSpPr>
        <p:spPr bwMode="auto">
          <a:xfrm>
            <a:off x="2057400" y="2514600"/>
            <a:ext cx="1320800" cy="2997200"/>
          </a:xfrm>
          <a:custGeom>
            <a:avLst/>
            <a:gdLst>
              <a:gd name="T0" fmla="*/ 2147483647 w 832"/>
              <a:gd name="T1" fmla="*/ 0 h 1888"/>
              <a:gd name="T2" fmla="*/ 2147483647 w 832"/>
              <a:gd name="T3" fmla="*/ 2147483647 h 1888"/>
              <a:gd name="T4" fmla="*/ 2147483647 w 832"/>
              <a:gd name="T5" fmla="*/ 2147483647 h 1888"/>
              <a:gd name="T6" fmla="*/ 0 w 832"/>
              <a:gd name="T7" fmla="*/ 2147483647 h 1888"/>
              <a:gd name="T8" fmla="*/ 0 60000 65536"/>
              <a:gd name="T9" fmla="*/ 0 60000 65536"/>
              <a:gd name="T10" fmla="*/ 0 60000 65536"/>
              <a:gd name="T11" fmla="*/ 0 60000 65536"/>
              <a:gd name="T12" fmla="*/ 0 w 832"/>
              <a:gd name="T13" fmla="*/ 0 h 1888"/>
              <a:gd name="T14" fmla="*/ 832 w 832"/>
              <a:gd name="T15" fmla="*/ 1888 h 1888"/>
            </a:gdLst>
            <a:ahLst/>
            <a:cxnLst>
              <a:cxn ang="T8">
                <a:pos x="T0" y="T1"/>
              </a:cxn>
              <a:cxn ang="T9">
                <a:pos x="T2" y="T3"/>
              </a:cxn>
              <a:cxn ang="T10">
                <a:pos x="T4" y="T5"/>
              </a:cxn>
              <a:cxn ang="T11">
                <a:pos x="T6" y="T7"/>
              </a:cxn>
            </a:cxnLst>
            <a:rect l="T12" t="T13" r="T14" b="T15"/>
            <a:pathLst>
              <a:path w="832" h="1888">
                <a:moveTo>
                  <a:pt x="432" y="0"/>
                </a:moveTo>
                <a:cubicBezTo>
                  <a:pt x="632" y="472"/>
                  <a:pt x="832" y="944"/>
                  <a:pt x="816" y="1248"/>
                </a:cubicBezTo>
                <a:cubicBezTo>
                  <a:pt x="800" y="1552"/>
                  <a:pt x="472" y="1760"/>
                  <a:pt x="336" y="1824"/>
                </a:cubicBezTo>
                <a:cubicBezTo>
                  <a:pt x="200" y="1888"/>
                  <a:pt x="100" y="1760"/>
                  <a:pt x="0" y="1632"/>
                </a:cubicBezTo>
              </a:path>
            </a:pathLst>
          </a:custGeom>
          <a:noFill/>
          <a:ln w="9525">
            <a:solidFill>
              <a:schemeClr val="tx1"/>
            </a:solidFill>
            <a:prstDash val="dash"/>
            <a:round/>
            <a:headEnd/>
            <a:tailEnd type="triangle" w="med" len="med"/>
          </a:ln>
        </p:spPr>
        <p:txBody>
          <a:bodyPr/>
          <a:lstStyle/>
          <a:p>
            <a:endParaRPr lang="en-US"/>
          </a:p>
        </p:txBody>
      </p:sp>
      <p:sp>
        <p:nvSpPr>
          <p:cNvPr id="24602" name="Freeform 50"/>
          <p:cNvSpPr>
            <a:spLocks/>
          </p:cNvSpPr>
          <p:nvPr/>
        </p:nvSpPr>
        <p:spPr bwMode="auto">
          <a:xfrm>
            <a:off x="3352800" y="2514600"/>
            <a:ext cx="990600" cy="3124200"/>
          </a:xfrm>
          <a:custGeom>
            <a:avLst/>
            <a:gdLst>
              <a:gd name="T0" fmla="*/ 0 w 624"/>
              <a:gd name="T1" fmla="*/ 0 h 1968"/>
              <a:gd name="T2" fmla="*/ 2147483647 w 624"/>
              <a:gd name="T3" fmla="*/ 2147483647 h 1968"/>
              <a:gd name="T4" fmla="*/ 2147483647 w 624"/>
              <a:gd name="T5" fmla="*/ 2147483647 h 1968"/>
              <a:gd name="T6" fmla="*/ 0 60000 65536"/>
              <a:gd name="T7" fmla="*/ 0 60000 65536"/>
              <a:gd name="T8" fmla="*/ 0 60000 65536"/>
              <a:gd name="T9" fmla="*/ 0 w 624"/>
              <a:gd name="T10" fmla="*/ 0 h 1968"/>
              <a:gd name="T11" fmla="*/ 624 w 624"/>
              <a:gd name="T12" fmla="*/ 1968 h 1968"/>
            </a:gdLst>
            <a:ahLst/>
            <a:cxnLst>
              <a:cxn ang="T6">
                <a:pos x="T0" y="T1"/>
              </a:cxn>
              <a:cxn ang="T7">
                <a:pos x="T2" y="T3"/>
              </a:cxn>
              <a:cxn ang="T8">
                <a:pos x="T4" y="T5"/>
              </a:cxn>
            </a:cxnLst>
            <a:rect l="T9" t="T10" r="T11" b="T12"/>
            <a:pathLst>
              <a:path w="624" h="1968">
                <a:moveTo>
                  <a:pt x="0" y="0"/>
                </a:moveTo>
                <a:cubicBezTo>
                  <a:pt x="264" y="220"/>
                  <a:pt x="528" y="440"/>
                  <a:pt x="576" y="768"/>
                </a:cubicBezTo>
                <a:cubicBezTo>
                  <a:pt x="624" y="1096"/>
                  <a:pt x="456" y="1532"/>
                  <a:pt x="288" y="1968"/>
                </a:cubicBezTo>
              </a:path>
            </a:pathLst>
          </a:custGeom>
          <a:noFill/>
          <a:ln w="9525">
            <a:solidFill>
              <a:schemeClr val="tx1"/>
            </a:solidFill>
            <a:prstDash val="dash"/>
            <a:round/>
            <a:headEnd/>
            <a:tailEnd type="triangle" w="med" len="med"/>
          </a:ln>
        </p:spPr>
        <p:txBody>
          <a:bodyPr/>
          <a:lstStyle/>
          <a:p>
            <a:endParaRPr lang="en-US"/>
          </a:p>
        </p:txBody>
      </p:sp>
      <p:sp>
        <p:nvSpPr>
          <p:cNvPr id="24603" name="Freeform 51"/>
          <p:cNvSpPr>
            <a:spLocks/>
          </p:cNvSpPr>
          <p:nvPr/>
        </p:nvSpPr>
        <p:spPr bwMode="auto">
          <a:xfrm>
            <a:off x="304800" y="2362200"/>
            <a:ext cx="1295400" cy="2057400"/>
          </a:xfrm>
          <a:custGeom>
            <a:avLst/>
            <a:gdLst>
              <a:gd name="T0" fmla="*/ 2147483647 w 816"/>
              <a:gd name="T1" fmla="*/ 0 h 1296"/>
              <a:gd name="T2" fmla="*/ 0 w 816"/>
              <a:gd name="T3" fmla="*/ 2147483647 h 1296"/>
              <a:gd name="T4" fmla="*/ 2147483647 w 816"/>
              <a:gd name="T5" fmla="*/ 2147483647 h 1296"/>
              <a:gd name="T6" fmla="*/ 2147483647 w 816"/>
              <a:gd name="T7" fmla="*/ 2147483647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624" y="0"/>
                </a:moveTo>
                <a:cubicBezTo>
                  <a:pt x="312" y="180"/>
                  <a:pt x="0" y="360"/>
                  <a:pt x="0" y="528"/>
                </a:cubicBezTo>
                <a:cubicBezTo>
                  <a:pt x="0" y="696"/>
                  <a:pt x="488" y="880"/>
                  <a:pt x="624" y="1008"/>
                </a:cubicBezTo>
                <a:cubicBezTo>
                  <a:pt x="760" y="1136"/>
                  <a:pt x="788" y="1216"/>
                  <a:pt x="816" y="1296"/>
                </a:cubicBezTo>
              </a:path>
            </a:pathLst>
          </a:custGeom>
          <a:noFill/>
          <a:ln w="9525">
            <a:solidFill>
              <a:schemeClr val="tx1"/>
            </a:solidFill>
            <a:prstDash val="dash"/>
            <a:round/>
            <a:headEnd/>
            <a:tailEnd type="triangle" w="med" len="med"/>
          </a:ln>
        </p:spPr>
        <p:txBody>
          <a:bodyPr/>
          <a:lstStyle/>
          <a:p>
            <a:endParaRPr lang="en-US"/>
          </a:p>
        </p:txBody>
      </p:sp>
      <p:grpSp>
        <p:nvGrpSpPr>
          <p:cNvPr id="24604" name="Group 52"/>
          <p:cNvGrpSpPr>
            <a:grpSpLocks/>
          </p:cNvGrpSpPr>
          <p:nvPr/>
        </p:nvGrpSpPr>
        <p:grpSpPr bwMode="auto">
          <a:xfrm>
            <a:off x="1654175" y="1362075"/>
            <a:ext cx="2578100" cy="1009650"/>
            <a:chOff x="1042" y="858"/>
            <a:chExt cx="1624" cy="636"/>
          </a:xfrm>
        </p:grpSpPr>
        <p:grpSp>
          <p:nvGrpSpPr>
            <p:cNvPr id="24605" name="Group 53"/>
            <p:cNvGrpSpPr>
              <a:grpSpLocks/>
            </p:cNvGrpSpPr>
            <p:nvPr/>
          </p:nvGrpSpPr>
          <p:grpSpPr bwMode="auto">
            <a:xfrm>
              <a:off x="1042" y="858"/>
              <a:ext cx="350" cy="630"/>
              <a:chOff x="2532" y="1542"/>
              <a:chExt cx="184" cy="332"/>
            </a:xfrm>
          </p:grpSpPr>
          <p:sp>
            <p:nvSpPr>
              <p:cNvPr id="24621" name="AutoShape 5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22"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3"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4"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5"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6"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6" name="Group 60"/>
            <p:cNvGrpSpPr>
              <a:grpSpLocks/>
            </p:cNvGrpSpPr>
            <p:nvPr/>
          </p:nvGrpSpPr>
          <p:grpSpPr bwMode="auto">
            <a:xfrm>
              <a:off x="1474" y="864"/>
              <a:ext cx="350" cy="630"/>
              <a:chOff x="2532" y="1542"/>
              <a:chExt cx="184" cy="332"/>
            </a:xfrm>
          </p:grpSpPr>
          <p:sp>
            <p:nvSpPr>
              <p:cNvPr id="24615" name="AutoShape 6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1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7" name="Group 67"/>
            <p:cNvGrpSpPr>
              <a:grpSpLocks/>
            </p:cNvGrpSpPr>
            <p:nvPr/>
          </p:nvGrpSpPr>
          <p:grpSpPr bwMode="auto">
            <a:xfrm>
              <a:off x="1906" y="864"/>
              <a:ext cx="350" cy="630"/>
              <a:chOff x="2532" y="1542"/>
              <a:chExt cx="184" cy="332"/>
            </a:xfrm>
          </p:grpSpPr>
          <p:sp>
            <p:nvSpPr>
              <p:cNvPr id="24609" name="AutoShape 68"/>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10"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1"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2"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3"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4"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608" name="Text Box 74"/>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75" name="Text Box 17"/>
          <p:cNvSpPr txBox="1">
            <a:spLocks noChangeArrowheads="1"/>
          </p:cNvSpPr>
          <p:nvPr/>
        </p:nvSpPr>
        <p:spPr bwMode="auto">
          <a:xfrm>
            <a:off x="6796088" y="6500813"/>
            <a:ext cx="2271712" cy="336550"/>
          </a:xfrm>
          <a:prstGeom prst="rect">
            <a:avLst/>
          </a:prstGeom>
          <a:noFill/>
          <a:ln w="9525">
            <a:noFill/>
            <a:miter lim="800000"/>
            <a:headEnd/>
            <a:tailEnd/>
          </a:ln>
        </p:spPr>
        <p:txBody>
          <a:bodyPr wrap="none">
            <a:spAutoFit/>
          </a:bodyPr>
          <a:lstStyle/>
          <a:p>
            <a:pPr eaLnBrk="1" hangingPunct="1"/>
            <a:r>
              <a:rPr lang="en-US" sz="1600"/>
              <a:t>Slide credit: Josef Sivic</a:t>
            </a:r>
          </a:p>
        </p:txBody>
      </p:sp>
      <p:sp>
        <p:nvSpPr>
          <p:cNvPr id="2" name="TextBox 1"/>
          <p:cNvSpPr txBox="1"/>
          <p:nvPr/>
        </p:nvSpPr>
        <p:spPr>
          <a:xfrm>
            <a:off x="4572000" y="2667000"/>
            <a:ext cx="4114800" cy="1077218"/>
          </a:xfrm>
          <a:prstGeom prst="rect">
            <a:avLst/>
          </a:prstGeom>
          <a:noFill/>
        </p:spPr>
        <p:txBody>
          <a:bodyPr wrap="square" rtlCol="0">
            <a:spAutoFit/>
          </a:bodyPr>
          <a:lstStyle/>
          <a:p>
            <a:r>
              <a:rPr lang="en-US" sz="3200" dirty="0" smtClean="0"/>
              <a:t>Extracted descriptors from the training set</a:t>
            </a:r>
            <a:endParaRPr lang="en-US" sz="3200" dirty="0"/>
          </a:p>
        </p:txBody>
      </p:sp>
    </p:spTree>
    <p:extLst>
      <p:ext uri="{BB962C8B-B14F-4D97-AF65-F5344CB8AC3E}">
        <p14:creationId xmlns:p14="http://schemas.microsoft.com/office/powerpoint/2010/main" val="15475193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990600" y="1362075"/>
            <a:ext cx="555625" cy="1000125"/>
            <a:chOff x="2532" y="1542"/>
            <a:chExt cx="184" cy="332"/>
          </a:xfrm>
        </p:grpSpPr>
        <p:sp>
          <p:nvSpPr>
            <p:cNvPr id="25687"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88"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9"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90"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91"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92"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5603"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5604"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5605"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5606"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7"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8"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9"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0"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1"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2"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3"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4"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5"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6"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7"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8"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9"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5620" name="Group 26"/>
          <p:cNvGrpSpPr>
            <a:grpSpLocks/>
          </p:cNvGrpSpPr>
          <p:nvPr/>
        </p:nvGrpSpPr>
        <p:grpSpPr bwMode="auto">
          <a:xfrm>
            <a:off x="1654175" y="1362075"/>
            <a:ext cx="555625" cy="1000125"/>
            <a:chOff x="2532" y="1542"/>
            <a:chExt cx="184" cy="332"/>
          </a:xfrm>
        </p:grpSpPr>
        <p:sp>
          <p:nvSpPr>
            <p:cNvPr id="25681"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82"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3"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4"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5"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6"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21" name="Group 33"/>
          <p:cNvGrpSpPr>
            <a:grpSpLocks/>
          </p:cNvGrpSpPr>
          <p:nvPr/>
        </p:nvGrpSpPr>
        <p:grpSpPr bwMode="auto">
          <a:xfrm>
            <a:off x="2339975" y="1371600"/>
            <a:ext cx="555625" cy="1000125"/>
            <a:chOff x="2532" y="1542"/>
            <a:chExt cx="184" cy="332"/>
          </a:xfrm>
        </p:grpSpPr>
        <p:sp>
          <p:nvSpPr>
            <p:cNvPr id="25675"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76"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7"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8"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9"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80"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22" name="Group 40"/>
          <p:cNvGrpSpPr>
            <a:grpSpLocks/>
          </p:cNvGrpSpPr>
          <p:nvPr/>
        </p:nvGrpSpPr>
        <p:grpSpPr bwMode="auto">
          <a:xfrm>
            <a:off x="3025775" y="1371600"/>
            <a:ext cx="555625" cy="1000125"/>
            <a:chOff x="2532" y="1542"/>
            <a:chExt cx="184" cy="332"/>
          </a:xfrm>
        </p:grpSpPr>
        <p:sp>
          <p:nvSpPr>
            <p:cNvPr id="25669"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70"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1"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2"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3"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74"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883759"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883760"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883761"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883762" name="Oval 50"/>
          <p:cNvSpPr>
            <a:spLocks noChangeAspect="1" noChangeArrowheads="1"/>
          </p:cNvSpPr>
          <p:nvPr/>
        </p:nvSpPr>
        <p:spPr bwMode="auto">
          <a:xfrm>
            <a:off x="6132513" y="2740025"/>
            <a:ext cx="173037" cy="158750"/>
          </a:xfrm>
          <a:prstGeom prst="ellipse">
            <a:avLst/>
          </a:prstGeom>
          <a:solidFill>
            <a:srgbClr val="FF0000"/>
          </a:solidFill>
          <a:ln w="19050">
            <a:noFill/>
            <a:round/>
            <a:headEnd/>
            <a:tailEnd/>
          </a:ln>
        </p:spPr>
        <p:txBody>
          <a:bodyPr wrap="none" anchor="ctr"/>
          <a:lstStyle/>
          <a:p>
            <a:endParaRPr lang="en-US"/>
          </a:p>
        </p:txBody>
      </p:sp>
      <p:sp>
        <p:nvSpPr>
          <p:cNvPr id="883763" name="Oval 51"/>
          <p:cNvSpPr>
            <a:spLocks noChangeAspect="1" noChangeArrowheads="1"/>
          </p:cNvSpPr>
          <p:nvPr/>
        </p:nvSpPr>
        <p:spPr bwMode="auto">
          <a:xfrm>
            <a:off x="6284913" y="2892425"/>
            <a:ext cx="173037" cy="158750"/>
          </a:xfrm>
          <a:prstGeom prst="ellipse">
            <a:avLst/>
          </a:prstGeom>
          <a:solidFill>
            <a:srgbClr val="FF0000"/>
          </a:solidFill>
          <a:ln w="19050">
            <a:noFill/>
            <a:round/>
            <a:headEnd/>
            <a:tailEnd/>
          </a:ln>
        </p:spPr>
        <p:txBody>
          <a:bodyPr wrap="none" anchor="ctr"/>
          <a:lstStyle/>
          <a:p>
            <a:endParaRPr lang="en-US"/>
          </a:p>
        </p:txBody>
      </p:sp>
      <p:sp>
        <p:nvSpPr>
          <p:cNvPr id="883764" name="Oval 52"/>
          <p:cNvSpPr>
            <a:spLocks noChangeAspect="1" noChangeArrowheads="1"/>
          </p:cNvSpPr>
          <p:nvPr/>
        </p:nvSpPr>
        <p:spPr bwMode="auto">
          <a:xfrm>
            <a:off x="5791200" y="2743200"/>
            <a:ext cx="173038" cy="158750"/>
          </a:xfrm>
          <a:prstGeom prst="ellipse">
            <a:avLst/>
          </a:prstGeom>
          <a:solidFill>
            <a:srgbClr val="FF0000"/>
          </a:solidFill>
          <a:ln w="19050">
            <a:noFill/>
            <a:round/>
            <a:headEnd/>
            <a:tailEnd/>
          </a:ln>
        </p:spPr>
        <p:txBody>
          <a:bodyPr wrap="none" anchor="ctr"/>
          <a:lstStyle/>
          <a:p>
            <a:endParaRPr lang="en-US"/>
          </a:p>
        </p:txBody>
      </p:sp>
      <p:sp>
        <p:nvSpPr>
          <p:cNvPr id="883765" name="Oval 53"/>
          <p:cNvSpPr>
            <a:spLocks noChangeAspect="1" noChangeArrowheads="1"/>
          </p:cNvSpPr>
          <p:nvPr/>
        </p:nvSpPr>
        <p:spPr bwMode="auto">
          <a:xfrm>
            <a:off x="6096000" y="3124200"/>
            <a:ext cx="173038" cy="158750"/>
          </a:xfrm>
          <a:prstGeom prst="ellipse">
            <a:avLst/>
          </a:prstGeom>
          <a:solidFill>
            <a:srgbClr val="FF0000"/>
          </a:solidFill>
          <a:ln w="19050">
            <a:noFill/>
            <a:round/>
            <a:headEnd/>
            <a:tailEnd/>
          </a:ln>
        </p:spPr>
        <p:txBody>
          <a:bodyPr wrap="none" anchor="ctr"/>
          <a:lstStyle/>
          <a:p>
            <a:endParaRPr lang="en-US"/>
          </a:p>
        </p:txBody>
      </p:sp>
      <p:sp>
        <p:nvSpPr>
          <p:cNvPr id="883766" name="Oval 54"/>
          <p:cNvSpPr>
            <a:spLocks noChangeAspect="1" noChangeArrowheads="1"/>
          </p:cNvSpPr>
          <p:nvPr/>
        </p:nvSpPr>
        <p:spPr bwMode="auto">
          <a:xfrm>
            <a:off x="5867400" y="3048000"/>
            <a:ext cx="173038" cy="158750"/>
          </a:xfrm>
          <a:prstGeom prst="ellipse">
            <a:avLst/>
          </a:prstGeom>
          <a:solidFill>
            <a:srgbClr val="FF0000"/>
          </a:solidFill>
          <a:ln w="19050">
            <a:noFill/>
            <a:round/>
            <a:headEnd/>
            <a:tailEnd/>
          </a:ln>
        </p:spPr>
        <p:txBody>
          <a:bodyPr wrap="none" anchor="ctr"/>
          <a:lstStyle/>
          <a:p>
            <a:endParaRPr lang="en-US"/>
          </a:p>
        </p:txBody>
      </p:sp>
      <p:sp>
        <p:nvSpPr>
          <p:cNvPr id="883767" name="Oval 55"/>
          <p:cNvSpPr>
            <a:spLocks noChangeAspect="1" noChangeArrowheads="1"/>
          </p:cNvSpPr>
          <p:nvPr/>
        </p:nvSpPr>
        <p:spPr bwMode="auto">
          <a:xfrm>
            <a:off x="7162800" y="1676400"/>
            <a:ext cx="173038" cy="158750"/>
          </a:xfrm>
          <a:prstGeom prst="ellipse">
            <a:avLst/>
          </a:prstGeom>
          <a:solidFill>
            <a:srgbClr val="008000"/>
          </a:solidFill>
          <a:ln w="19050">
            <a:noFill/>
            <a:round/>
            <a:headEnd/>
            <a:tailEnd/>
          </a:ln>
        </p:spPr>
        <p:txBody>
          <a:bodyPr wrap="none" anchor="ctr"/>
          <a:lstStyle/>
          <a:p>
            <a:endParaRPr lang="en-US"/>
          </a:p>
        </p:txBody>
      </p:sp>
      <p:sp>
        <p:nvSpPr>
          <p:cNvPr id="883768" name="Oval 56"/>
          <p:cNvSpPr>
            <a:spLocks noChangeAspect="1" noChangeArrowheads="1"/>
          </p:cNvSpPr>
          <p:nvPr/>
        </p:nvSpPr>
        <p:spPr bwMode="auto">
          <a:xfrm>
            <a:off x="7086600" y="2286000"/>
            <a:ext cx="173038" cy="158750"/>
          </a:xfrm>
          <a:prstGeom prst="ellipse">
            <a:avLst/>
          </a:prstGeom>
          <a:solidFill>
            <a:srgbClr val="008000"/>
          </a:solidFill>
          <a:ln w="19050">
            <a:noFill/>
            <a:round/>
            <a:headEnd/>
            <a:tailEnd/>
          </a:ln>
        </p:spPr>
        <p:txBody>
          <a:bodyPr wrap="none" anchor="ctr"/>
          <a:lstStyle/>
          <a:p>
            <a:endParaRPr lang="en-US"/>
          </a:p>
        </p:txBody>
      </p:sp>
      <p:sp>
        <p:nvSpPr>
          <p:cNvPr id="883769" name="Oval 57"/>
          <p:cNvSpPr>
            <a:spLocks noChangeAspect="1" noChangeArrowheads="1"/>
          </p:cNvSpPr>
          <p:nvPr/>
        </p:nvSpPr>
        <p:spPr bwMode="auto">
          <a:xfrm>
            <a:off x="6858000" y="1981200"/>
            <a:ext cx="173038" cy="158750"/>
          </a:xfrm>
          <a:prstGeom prst="ellipse">
            <a:avLst/>
          </a:prstGeom>
          <a:solidFill>
            <a:srgbClr val="008000"/>
          </a:solidFill>
          <a:ln w="19050">
            <a:noFill/>
            <a:round/>
            <a:headEnd/>
            <a:tailEnd/>
          </a:ln>
        </p:spPr>
        <p:txBody>
          <a:bodyPr wrap="none" anchor="ctr"/>
          <a:lstStyle/>
          <a:p>
            <a:endParaRPr lang="en-US"/>
          </a:p>
        </p:txBody>
      </p:sp>
      <p:sp>
        <p:nvSpPr>
          <p:cNvPr id="883770" name="Oval 58"/>
          <p:cNvSpPr>
            <a:spLocks noChangeAspect="1" noChangeArrowheads="1"/>
          </p:cNvSpPr>
          <p:nvPr/>
        </p:nvSpPr>
        <p:spPr bwMode="auto">
          <a:xfrm>
            <a:off x="7162800" y="1981200"/>
            <a:ext cx="173038" cy="158750"/>
          </a:xfrm>
          <a:prstGeom prst="ellipse">
            <a:avLst/>
          </a:prstGeom>
          <a:solidFill>
            <a:srgbClr val="008000"/>
          </a:solidFill>
          <a:ln w="19050">
            <a:noFill/>
            <a:round/>
            <a:headEnd/>
            <a:tailEnd/>
          </a:ln>
        </p:spPr>
        <p:txBody>
          <a:bodyPr wrap="none" anchor="ctr"/>
          <a:lstStyle/>
          <a:p>
            <a:endParaRPr lang="en-US"/>
          </a:p>
        </p:txBody>
      </p:sp>
      <p:sp>
        <p:nvSpPr>
          <p:cNvPr id="883771" name="Oval 59"/>
          <p:cNvSpPr>
            <a:spLocks noChangeAspect="1" noChangeArrowheads="1"/>
          </p:cNvSpPr>
          <p:nvPr/>
        </p:nvSpPr>
        <p:spPr bwMode="auto">
          <a:xfrm>
            <a:off x="6629400" y="2743200"/>
            <a:ext cx="173038" cy="158750"/>
          </a:xfrm>
          <a:prstGeom prst="ellipse">
            <a:avLst/>
          </a:prstGeom>
          <a:solidFill>
            <a:srgbClr val="FF0000"/>
          </a:solidFill>
          <a:ln w="19050">
            <a:noFill/>
            <a:round/>
            <a:headEnd/>
            <a:tailEnd/>
          </a:ln>
        </p:spPr>
        <p:txBody>
          <a:bodyPr wrap="none" anchor="ctr"/>
          <a:lstStyle/>
          <a:p>
            <a:endParaRPr lang="en-US"/>
          </a:p>
        </p:txBody>
      </p:sp>
      <p:sp>
        <p:nvSpPr>
          <p:cNvPr id="883772" name="Oval 60"/>
          <p:cNvSpPr>
            <a:spLocks noChangeAspect="1" noChangeArrowheads="1"/>
          </p:cNvSpPr>
          <p:nvPr/>
        </p:nvSpPr>
        <p:spPr bwMode="auto">
          <a:xfrm>
            <a:off x="5943600" y="2438400"/>
            <a:ext cx="173038" cy="158750"/>
          </a:xfrm>
          <a:prstGeom prst="ellipse">
            <a:avLst/>
          </a:prstGeom>
          <a:solidFill>
            <a:srgbClr val="FF0000"/>
          </a:solidFill>
          <a:ln w="19050">
            <a:noFill/>
            <a:round/>
            <a:headEnd/>
            <a:tailEnd/>
          </a:ln>
        </p:spPr>
        <p:txBody>
          <a:bodyPr wrap="none" anchor="ctr"/>
          <a:lstStyle/>
          <a:p>
            <a:endParaRPr lang="en-US"/>
          </a:p>
        </p:txBody>
      </p:sp>
      <p:sp>
        <p:nvSpPr>
          <p:cNvPr id="883773" name="Oval 61"/>
          <p:cNvSpPr>
            <a:spLocks noChangeAspect="1" noChangeArrowheads="1"/>
          </p:cNvSpPr>
          <p:nvPr/>
        </p:nvSpPr>
        <p:spPr bwMode="auto">
          <a:xfrm>
            <a:off x="8001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4" name="Oval 62"/>
          <p:cNvSpPr>
            <a:spLocks noChangeAspect="1" noChangeArrowheads="1"/>
          </p:cNvSpPr>
          <p:nvPr/>
        </p:nvSpPr>
        <p:spPr bwMode="auto">
          <a:xfrm>
            <a:off x="7848600" y="3429000"/>
            <a:ext cx="173038" cy="158750"/>
          </a:xfrm>
          <a:prstGeom prst="ellipse">
            <a:avLst/>
          </a:prstGeom>
          <a:solidFill>
            <a:srgbClr val="00FFFF"/>
          </a:solidFill>
          <a:ln w="19050">
            <a:noFill/>
            <a:round/>
            <a:headEnd/>
            <a:tailEnd/>
          </a:ln>
        </p:spPr>
        <p:txBody>
          <a:bodyPr wrap="none" anchor="ctr"/>
          <a:lstStyle/>
          <a:p>
            <a:endParaRPr lang="en-US"/>
          </a:p>
        </p:txBody>
      </p:sp>
      <p:sp>
        <p:nvSpPr>
          <p:cNvPr id="883775" name="Oval 63"/>
          <p:cNvSpPr>
            <a:spLocks noChangeAspect="1" noChangeArrowheads="1"/>
          </p:cNvSpPr>
          <p:nvPr/>
        </p:nvSpPr>
        <p:spPr bwMode="auto">
          <a:xfrm>
            <a:off x="7620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6" name="Rectangle 64"/>
          <p:cNvSpPr>
            <a:spLocks noGrp="1" noChangeArrowheads="1"/>
          </p:cNvSpPr>
          <p:nvPr>
            <p:ph type="title"/>
          </p:nvPr>
        </p:nvSpPr>
        <p:spPr/>
        <p:txBody>
          <a:bodyPr/>
          <a:lstStyle/>
          <a:p>
            <a:pPr eaLnBrk="1" hangingPunct="1">
              <a:defRPr/>
            </a:pPr>
            <a:r>
              <a:rPr lang="en-US" smtClean="0">
                <a:effectLst>
                  <a:outerShdw blurRad="38100" dist="38100" dir="2700000" algn="tl">
                    <a:srgbClr val="FFFFFF"/>
                  </a:outerShdw>
                </a:effectLst>
              </a:rPr>
              <a:t>2. Learning the visual vocabulary</a:t>
            </a:r>
          </a:p>
        </p:txBody>
      </p:sp>
      <p:sp>
        <p:nvSpPr>
          <p:cNvPr id="883777"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883778"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883779" name="Text Box 67"/>
          <p:cNvSpPr txBox="1">
            <a:spLocks noChangeArrowheads="1"/>
          </p:cNvSpPr>
          <p:nvPr/>
        </p:nvSpPr>
        <p:spPr bwMode="auto">
          <a:xfrm>
            <a:off x="6403975" y="5337175"/>
            <a:ext cx="1570262" cy="461665"/>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sz="2400" dirty="0"/>
              <a:t>Clustering</a:t>
            </a:r>
          </a:p>
        </p:txBody>
      </p:sp>
      <p:grpSp>
        <p:nvGrpSpPr>
          <p:cNvPr id="25644" name="Group 68"/>
          <p:cNvGrpSpPr>
            <a:grpSpLocks/>
          </p:cNvGrpSpPr>
          <p:nvPr/>
        </p:nvGrpSpPr>
        <p:grpSpPr bwMode="auto">
          <a:xfrm>
            <a:off x="1654175" y="1362075"/>
            <a:ext cx="2578100" cy="1009650"/>
            <a:chOff x="1042" y="858"/>
            <a:chExt cx="1624" cy="636"/>
          </a:xfrm>
        </p:grpSpPr>
        <p:grpSp>
          <p:nvGrpSpPr>
            <p:cNvPr id="25647" name="Group 69"/>
            <p:cNvGrpSpPr>
              <a:grpSpLocks/>
            </p:cNvGrpSpPr>
            <p:nvPr/>
          </p:nvGrpSpPr>
          <p:grpSpPr bwMode="auto">
            <a:xfrm>
              <a:off x="1042" y="858"/>
              <a:ext cx="350" cy="630"/>
              <a:chOff x="2532" y="1542"/>
              <a:chExt cx="184" cy="332"/>
            </a:xfrm>
          </p:grpSpPr>
          <p:sp>
            <p:nvSpPr>
              <p:cNvPr id="25663"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64"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5"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6"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7"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8"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48" name="Group 76"/>
            <p:cNvGrpSpPr>
              <a:grpSpLocks/>
            </p:cNvGrpSpPr>
            <p:nvPr/>
          </p:nvGrpSpPr>
          <p:grpSpPr bwMode="auto">
            <a:xfrm>
              <a:off x="1474" y="864"/>
              <a:ext cx="350" cy="630"/>
              <a:chOff x="2532" y="1542"/>
              <a:chExt cx="184" cy="332"/>
            </a:xfrm>
          </p:grpSpPr>
          <p:sp>
            <p:nvSpPr>
              <p:cNvPr id="25657"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58"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9"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0"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1"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62"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5649" name="Group 83"/>
            <p:cNvGrpSpPr>
              <a:grpSpLocks/>
            </p:cNvGrpSpPr>
            <p:nvPr/>
          </p:nvGrpSpPr>
          <p:grpSpPr bwMode="auto">
            <a:xfrm>
              <a:off x="1906" y="864"/>
              <a:ext cx="350" cy="630"/>
              <a:chOff x="2532" y="1542"/>
              <a:chExt cx="184" cy="332"/>
            </a:xfrm>
          </p:grpSpPr>
          <p:sp>
            <p:nvSpPr>
              <p:cNvPr id="25651"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5652"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3"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4"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5"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5656"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5650"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5645"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25646" name="Text Box 92"/>
          <p:cNvSpPr txBox="1">
            <a:spLocks noChangeArrowheads="1"/>
          </p:cNvSpPr>
          <p:nvPr/>
        </p:nvSpPr>
        <p:spPr bwMode="auto">
          <a:xfrm>
            <a:off x="6796088" y="6500813"/>
            <a:ext cx="2271712" cy="336550"/>
          </a:xfrm>
          <a:prstGeom prst="rect">
            <a:avLst/>
          </a:prstGeom>
          <a:noFill/>
          <a:ln w="9525">
            <a:noFill/>
            <a:miter lim="800000"/>
            <a:headEnd/>
            <a:tailEnd/>
          </a:ln>
        </p:spPr>
        <p:txBody>
          <a:bodyPr wrap="none">
            <a:spAutoFit/>
          </a:bodyPr>
          <a:lstStyle/>
          <a:p>
            <a:pPr eaLnBrk="1" hangingPunct="1"/>
            <a:r>
              <a:rPr lang="en-US" sz="1600"/>
              <a:t>Slide credit: Josef Sivic</a:t>
            </a:r>
          </a:p>
        </p:txBody>
      </p:sp>
    </p:spTree>
    <p:extLst>
      <p:ext uri="{BB962C8B-B14F-4D97-AF65-F5344CB8AC3E}">
        <p14:creationId xmlns:p14="http://schemas.microsoft.com/office/powerpoint/2010/main" val="38140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37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37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37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37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37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37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37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37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37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37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37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37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37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37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37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37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37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37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59" grpId="0" animBg="1"/>
      <p:bldP spid="883760" grpId="0" animBg="1"/>
      <p:bldP spid="883761" grpId="0" animBg="1"/>
      <p:bldP spid="883762" grpId="0" animBg="1"/>
      <p:bldP spid="883763" grpId="0" animBg="1"/>
      <p:bldP spid="883764" grpId="0" animBg="1"/>
      <p:bldP spid="883765" grpId="0" animBg="1"/>
      <p:bldP spid="883766" grpId="0" animBg="1"/>
      <p:bldP spid="883767" grpId="0" animBg="1"/>
      <p:bldP spid="883768" grpId="0" animBg="1"/>
      <p:bldP spid="883769" grpId="0" animBg="1"/>
      <p:bldP spid="883770" grpId="0" animBg="1"/>
      <p:bldP spid="883771" grpId="0" animBg="1"/>
      <p:bldP spid="883772" grpId="0" animBg="1"/>
      <p:bldP spid="883773" grpId="0" animBg="1"/>
      <p:bldP spid="883774" grpId="0" animBg="1"/>
      <p:bldP spid="883775" grpId="0" animBg="1"/>
      <p:bldP spid="883777" grpId="0" animBg="1"/>
      <p:bldP spid="883778" grpId="0" animBg="1"/>
      <p:bldP spid="8837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a:grpSpLocks/>
          </p:cNvGrpSpPr>
          <p:nvPr/>
        </p:nvGrpSpPr>
        <p:grpSpPr bwMode="auto">
          <a:xfrm>
            <a:off x="990600" y="1362075"/>
            <a:ext cx="555625" cy="1000125"/>
            <a:chOff x="2532" y="1542"/>
            <a:chExt cx="184" cy="332"/>
          </a:xfrm>
        </p:grpSpPr>
        <p:sp>
          <p:nvSpPr>
            <p:cNvPr id="26701"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702"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3"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4"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5"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6"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27"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6628"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29"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30"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1"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2"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3"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4"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5"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6"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7"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8"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9"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0"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1"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2"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3"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6644" name="Group 26"/>
          <p:cNvGrpSpPr>
            <a:grpSpLocks/>
          </p:cNvGrpSpPr>
          <p:nvPr/>
        </p:nvGrpSpPr>
        <p:grpSpPr bwMode="auto">
          <a:xfrm>
            <a:off x="1654175" y="1362075"/>
            <a:ext cx="555625" cy="1000125"/>
            <a:chOff x="2532" y="1542"/>
            <a:chExt cx="184" cy="332"/>
          </a:xfrm>
        </p:grpSpPr>
        <p:sp>
          <p:nvSpPr>
            <p:cNvPr id="26695"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6"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7"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8"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9"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0"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5" name="Group 33"/>
          <p:cNvGrpSpPr>
            <a:grpSpLocks/>
          </p:cNvGrpSpPr>
          <p:nvPr/>
        </p:nvGrpSpPr>
        <p:grpSpPr bwMode="auto">
          <a:xfrm>
            <a:off x="2339975" y="1371600"/>
            <a:ext cx="555625" cy="1000125"/>
            <a:chOff x="2532" y="1542"/>
            <a:chExt cx="184" cy="332"/>
          </a:xfrm>
        </p:grpSpPr>
        <p:sp>
          <p:nvSpPr>
            <p:cNvPr id="26689"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0"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1"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2"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3"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4"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6" name="Group 40"/>
          <p:cNvGrpSpPr>
            <a:grpSpLocks/>
          </p:cNvGrpSpPr>
          <p:nvPr/>
        </p:nvGrpSpPr>
        <p:grpSpPr bwMode="auto">
          <a:xfrm>
            <a:off x="3025775" y="1371600"/>
            <a:ext cx="555625" cy="1000125"/>
            <a:chOff x="2532" y="1542"/>
            <a:chExt cx="184" cy="332"/>
          </a:xfrm>
        </p:grpSpPr>
        <p:sp>
          <p:nvSpPr>
            <p:cNvPr id="26683"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84"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5"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6"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7"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8"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47"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26648"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49"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50" name="Oval 50"/>
          <p:cNvSpPr>
            <a:spLocks noChangeAspect="1" noChangeArrowheads="1"/>
          </p:cNvSpPr>
          <p:nvPr/>
        </p:nvSpPr>
        <p:spPr bwMode="auto">
          <a:xfrm>
            <a:off x="6132513" y="2740025"/>
            <a:ext cx="173037" cy="158750"/>
          </a:xfrm>
          <a:prstGeom prst="ellipse">
            <a:avLst/>
          </a:prstGeom>
          <a:solidFill>
            <a:srgbClr val="FF0000"/>
          </a:solidFill>
          <a:ln w="19050">
            <a:noFill/>
            <a:round/>
            <a:headEnd/>
            <a:tailEnd/>
          </a:ln>
        </p:spPr>
        <p:txBody>
          <a:bodyPr wrap="none" anchor="ctr"/>
          <a:lstStyle/>
          <a:p>
            <a:endParaRPr lang="en-US"/>
          </a:p>
        </p:txBody>
      </p:sp>
      <p:sp>
        <p:nvSpPr>
          <p:cNvPr id="26651" name="Oval 58"/>
          <p:cNvSpPr>
            <a:spLocks noChangeAspect="1" noChangeArrowheads="1"/>
          </p:cNvSpPr>
          <p:nvPr/>
        </p:nvSpPr>
        <p:spPr bwMode="auto">
          <a:xfrm>
            <a:off x="7086600" y="1981200"/>
            <a:ext cx="173038" cy="158750"/>
          </a:xfrm>
          <a:prstGeom prst="ellipse">
            <a:avLst/>
          </a:prstGeom>
          <a:solidFill>
            <a:srgbClr val="008000"/>
          </a:solidFill>
          <a:ln w="19050">
            <a:noFill/>
            <a:round/>
            <a:headEnd/>
            <a:tailEnd/>
          </a:ln>
        </p:spPr>
        <p:txBody>
          <a:bodyPr wrap="none" anchor="ctr"/>
          <a:lstStyle/>
          <a:p>
            <a:endParaRPr lang="en-US"/>
          </a:p>
        </p:txBody>
      </p:sp>
      <p:sp>
        <p:nvSpPr>
          <p:cNvPr id="26652" name="Oval 63"/>
          <p:cNvSpPr>
            <a:spLocks noChangeAspect="1" noChangeArrowheads="1"/>
          </p:cNvSpPr>
          <p:nvPr/>
        </p:nvSpPr>
        <p:spPr bwMode="auto">
          <a:xfrm>
            <a:off x="7827963" y="3581400"/>
            <a:ext cx="173037" cy="158750"/>
          </a:xfrm>
          <a:prstGeom prst="ellipse">
            <a:avLst/>
          </a:prstGeom>
          <a:solidFill>
            <a:srgbClr val="00FFFF"/>
          </a:solidFill>
          <a:ln w="19050">
            <a:noFill/>
            <a:round/>
            <a:headEnd/>
            <a:tailEnd/>
          </a:ln>
        </p:spPr>
        <p:txBody>
          <a:bodyPr wrap="none" anchor="ctr"/>
          <a:lstStyle/>
          <a:p>
            <a:endParaRPr lang="en-US"/>
          </a:p>
        </p:txBody>
      </p:sp>
      <p:sp>
        <p:nvSpPr>
          <p:cNvPr id="964672" name="Rectangle 64"/>
          <p:cNvSpPr>
            <a:spLocks noGrp="1" noChangeArrowheads="1"/>
          </p:cNvSpPr>
          <p:nvPr>
            <p:ph type="title"/>
          </p:nvPr>
        </p:nvSpPr>
        <p:spPr/>
        <p:txBody>
          <a:bodyPr/>
          <a:lstStyle/>
          <a:p>
            <a:pPr eaLnBrk="1" hangingPunct="1">
              <a:defRPr/>
            </a:pPr>
            <a:r>
              <a:rPr lang="en-US" dirty="0" smtClean="0">
                <a:effectLst>
                  <a:outerShdw blurRad="38100" dist="38100" dir="2700000" algn="tl">
                    <a:srgbClr val="FFFFFF"/>
                  </a:outerShdw>
                </a:effectLst>
              </a:rPr>
              <a:t>2. Learning the visual vocabulary</a:t>
            </a:r>
          </a:p>
        </p:txBody>
      </p:sp>
      <p:sp>
        <p:nvSpPr>
          <p:cNvPr id="26654"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26655"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26656" name="Text Box 67"/>
          <p:cNvSpPr txBox="1">
            <a:spLocks noChangeArrowheads="1"/>
          </p:cNvSpPr>
          <p:nvPr/>
        </p:nvSpPr>
        <p:spPr bwMode="auto">
          <a:xfrm>
            <a:off x="6403975" y="5337175"/>
            <a:ext cx="1570262" cy="461665"/>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sz="2400" dirty="0"/>
              <a:t>Clustering</a:t>
            </a:r>
          </a:p>
        </p:txBody>
      </p:sp>
      <p:grpSp>
        <p:nvGrpSpPr>
          <p:cNvPr id="26657" name="Group 68"/>
          <p:cNvGrpSpPr>
            <a:grpSpLocks/>
          </p:cNvGrpSpPr>
          <p:nvPr/>
        </p:nvGrpSpPr>
        <p:grpSpPr bwMode="auto">
          <a:xfrm>
            <a:off x="1654175" y="1362075"/>
            <a:ext cx="2578100" cy="1009650"/>
            <a:chOff x="1042" y="858"/>
            <a:chExt cx="1624" cy="636"/>
          </a:xfrm>
        </p:grpSpPr>
        <p:grpSp>
          <p:nvGrpSpPr>
            <p:cNvPr id="26661" name="Group 69"/>
            <p:cNvGrpSpPr>
              <a:grpSpLocks/>
            </p:cNvGrpSpPr>
            <p:nvPr/>
          </p:nvGrpSpPr>
          <p:grpSpPr bwMode="auto">
            <a:xfrm>
              <a:off x="1042" y="858"/>
              <a:ext cx="350" cy="630"/>
              <a:chOff x="2532" y="1542"/>
              <a:chExt cx="184" cy="332"/>
            </a:xfrm>
          </p:grpSpPr>
          <p:sp>
            <p:nvSpPr>
              <p:cNvPr id="26677"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8"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9"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0"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1"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2"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2" name="Group 76"/>
            <p:cNvGrpSpPr>
              <a:grpSpLocks/>
            </p:cNvGrpSpPr>
            <p:nvPr/>
          </p:nvGrpSpPr>
          <p:grpSpPr bwMode="auto">
            <a:xfrm>
              <a:off x="1474" y="864"/>
              <a:ext cx="350" cy="630"/>
              <a:chOff x="2532" y="1542"/>
              <a:chExt cx="184" cy="332"/>
            </a:xfrm>
          </p:grpSpPr>
          <p:sp>
            <p:nvSpPr>
              <p:cNvPr id="26671"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2"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3"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4"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5"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6"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3" name="Group 83"/>
            <p:cNvGrpSpPr>
              <a:grpSpLocks/>
            </p:cNvGrpSpPr>
            <p:nvPr/>
          </p:nvGrpSpPr>
          <p:grpSpPr bwMode="auto">
            <a:xfrm>
              <a:off x="1906" y="864"/>
              <a:ext cx="350" cy="630"/>
              <a:chOff x="2532" y="1542"/>
              <a:chExt cx="184" cy="332"/>
            </a:xfrm>
          </p:grpSpPr>
          <p:sp>
            <p:nvSpPr>
              <p:cNvPr id="26665"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66"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7"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8"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9"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0"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64"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6658"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26659" name="Text Box 92"/>
          <p:cNvSpPr txBox="1">
            <a:spLocks noChangeArrowheads="1"/>
          </p:cNvSpPr>
          <p:nvPr/>
        </p:nvSpPr>
        <p:spPr bwMode="auto">
          <a:xfrm>
            <a:off x="6796088" y="6500813"/>
            <a:ext cx="2271712" cy="336550"/>
          </a:xfrm>
          <a:prstGeom prst="rect">
            <a:avLst/>
          </a:prstGeom>
          <a:noFill/>
          <a:ln w="9525">
            <a:noFill/>
            <a:miter lim="800000"/>
            <a:headEnd/>
            <a:tailEnd/>
          </a:ln>
        </p:spPr>
        <p:txBody>
          <a:bodyPr wrap="none">
            <a:spAutoFit/>
          </a:bodyPr>
          <a:lstStyle/>
          <a:p>
            <a:pPr eaLnBrk="1" hangingPunct="1"/>
            <a:r>
              <a:rPr lang="en-US" sz="1600"/>
              <a:t>Slide credit: Josef Sivic</a:t>
            </a:r>
          </a:p>
        </p:txBody>
      </p:sp>
      <p:sp>
        <p:nvSpPr>
          <p:cNvPr id="26660" name="Text Box 93"/>
          <p:cNvSpPr txBox="1">
            <a:spLocks noChangeArrowheads="1"/>
          </p:cNvSpPr>
          <p:nvPr/>
        </p:nvSpPr>
        <p:spPr bwMode="auto">
          <a:xfrm>
            <a:off x="5867400" y="1143000"/>
            <a:ext cx="2591274" cy="461665"/>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sz="2400" dirty="0"/>
              <a:t>Visual vocabulary</a:t>
            </a:r>
          </a:p>
        </p:txBody>
      </p:sp>
    </p:spTree>
    <p:extLst>
      <p:ext uri="{BB962C8B-B14F-4D97-AF65-F5344CB8AC3E}">
        <p14:creationId xmlns:p14="http://schemas.microsoft.com/office/powerpoint/2010/main" val="5957110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K-means clustering</a:t>
            </a:r>
          </a:p>
        </p:txBody>
      </p:sp>
      <p:sp>
        <p:nvSpPr>
          <p:cNvPr id="894979" name="Rectangle 3"/>
          <p:cNvSpPr>
            <a:spLocks noGrp="1" noChangeArrowheads="1"/>
          </p:cNvSpPr>
          <p:nvPr>
            <p:ph type="body" idx="1"/>
          </p:nvPr>
        </p:nvSpPr>
        <p:spPr>
          <a:xfrm>
            <a:off x="685800" y="914400"/>
            <a:ext cx="7772400" cy="5943600"/>
          </a:xfrm>
        </p:spPr>
        <p:txBody>
          <a:bodyPr/>
          <a:lstStyle/>
          <a:p>
            <a:pPr marL="533400" indent="-533400">
              <a:buFontTx/>
              <a:buChar char="•"/>
            </a:pPr>
            <a:r>
              <a:rPr lang="en-US" dirty="0" smtClean="0"/>
              <a:t>Want to minimize sum of squared Euclidean distances between features </a:t>
            </a:r>
            <a:r>
              <a:rPr lang="en-US" b="1" dirty="0" smtClean="0"/>
              <a:t>x</a:t>
            </a:r>
            <a:r>
              <a:rPr lang="en-US" baseline="-25000" dirty="0" smtClean="0"/>
              <a:t>i</a:t>
            </a:r>
            <a:r>
              <a:rPr lang="en-US" dirty="0" smtClean="0"/>
              <a:t> and their nearest cluster centers </a:t>
            </a:r>
            <a:r>
              <a:rPr lang="en-US" b="1" dirty="0" err="1" smtClean="0"/>
              <a:t>m</a:t>
            </a:r>
            <a:r>
              <a:rPr lang="en-US" baseline="-25000" dirty="0" err="1" smtClean="0"/>
              <a:t>k</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pPr marL="533400" indent="-533400"/>
            <a:r>
              <a:rPr lang="en-US" dirty="0" smtClean="0"/>
              <a:t>Algorithm:</a:t>
            </a:r>
          </a:p>
          <a:p>
            <a:pPr marL="533400" indent="-533400">
              <a:buFontTx/>
              <a:buChar char="•"/>
            </a:pPr>
            <a:r>
              <a:rPr lang="en-US" dirty="0" smtClean="0"/>
              <a:t>Randomly initialize K cluster centers</a:t>
            </a:r>
          </a:p>
          <a:p>
            <a:pPr marL="533400" indent="-533400">
              <a:buFontTx/>
              <a:buChar char="•"/>
            </a:pPr>
            <a:r>
              <a:rPr lang="en-US" dirty="0" smtClean="0"/>
              <a:t>Iterate until convergence:</a:t>
            </a:r>
          </a:p>
          <a:p>
            <a:pPr marL="838200" lvl="1" indent="-381000"/>
            <a:r>
              <a:rPr lang="en-US" dirty="0" smtClean="0"/>
              <a:t>Assign each feature to the nearest center</a:t>
            </a:r>
          </a:p>
          <a:p>
            <a:pPr marL="838200" lvl="1" indent="-381000"/>
            <a:r>
              <a:rPr lang="en-US" dirty="0" err="1" smtClean="0"/>
              <a:t>Recompute</a:t>
            </a:r>
            <a:r>
              <a:rPr lang="en-US" dirty="0" smtClean="0"/>
              <a:t> each cluster center as the mean of all features assigned to it</a:t>
            </a:r>
          </a:p>
        </p:txBody>
      </p:sp>
      <p:graphicFrame>
        <p:nvGraphicFramePr>
          <p:cNvPr id="1026" name="Object 4"/>
          <p:cNvGraphicFramePr>
            <a:graphicFrameLocks noGrp="1" noChangeAspect="1"/>
          </p:cNvGraphicFramePr>
          <p:nvPr>
            <p:ph sz="half" idx="4294967295"/>
            <p:extLst>
              <p:ext uri="{D42A27DB-BD31-4B8C-83A1-F6EECF244321}">
                <p14:modId xmlns:p14="http://schemas.microsoft.com/office/powerpoint/2010/main" val="332316311"/>
              </p:ext>
            </p:extLst>
          </p:nvPr>
        </p:nvGraphicFramePr>
        <p:xfrm>
          <a:off x="2438400" y="2306638"/>
          <a:ext cx="4800600" cy="1328737"/>
        </p:xfrm>
        <a:graphic>
          <a:graphicData uri="http://schemas.openxmlformats.org/presentationml/2006/ole">
            <mc:AlternateContent xmlns:mc="http://schemas.openxmlformats.org/markup-compatibility/2006">
              <mc:Choice xmlns:v="urn:schemas-microsoft-com:vml" Requires="v">
                <p:oleObj spid="_x0000_s1062" name="Equation" r:id="rId4" imgW="2019240" imgH="558720" progId="Equation.3">
                  <p:embed/>
                </p:oleObj>
              </mc:Choice>
              <mc:Fallback>
                <p:oleObj name="Equation" r:id="rId4" imgW="2019240" imgH="558720" progId="Equation.3">
                  <p:embed/>
                  <p:pic>
                    <p:nvPicPr>
                      <p:cNvPr id="0" name=""/>
                      <p:cNvPicPr>
                        <a:picLocks noChangeAspect="1" noChangeArrowheads="1"/>
                      </p:cNvPicPr>
                      <p:nvPr/>
                    </p:nvPicPr>
                    <p:blipFill>
                      <a:blip r:embed="rId5"/>
                      <a:srcRect/>
                      <a:stretch>
                        <a:fillRect/>
                      </a:stretch>
                    </p:blipFill>
                    <p:spPr bwMode="auto">
                      <a:xfrm>
                        <a:off x="2438400" y="2306638"/>
                        <a:ext cx="4800600" cy="1328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8144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4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4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4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49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49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4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visual vocabulary</a:t>
            </a:r>
            <a:endParaRPr lang="en-US" dirty="0"/>
          </a:p>
        </p:txBody>
      </p:sp>
      <p:pic>
        <p:nvPicPr>
          <p:cNvPr id="11" name="Picture 10" descr="AgarwalRoth_CBsmall"/>
          <p:cNvPicPr>
            <a:picLocks noChangeAspect="1" noChangeArrowheads="1"/>
          </p:cNvPicPr>
          <p:nvPr/>
        </p:nvPicPr>
        <p:blipFill>
          <a:blip r:embed="rId3" cstate="print"/>
          <a:srcRect/>
          <a:stretch>
            <a:fillRect/>
          </a:stretch>
        </p:blipFill>
        <p:spPr bwMode="auto">
          <a:xfrm>
            <a:off x="5181600" y="990600"/>
            <a:ext cx="3379788" cy="1809750"/>
          </a:xfrm>
          <a:prstGeom prst="rect">
            <a:avLst/>
          </a:prstGeom>
          <a:noFill/>
          <a:ln w="9525">
            <a:noFill/>
            <a:miter lim="800000"/>
            <a:headEnd/>
            <a:tailEnd/>
          </a:ln>
        </p:spPr>
      </p:pic>
      <p:sp>
        <p:nvSpPr>
          <p:cNvPr id="12" name="Line 11"/>
          <p:cNvSpPr>
            <a:spLocks noChangeShapeType="1"/>
          </p:cNvSpPr>
          <p:nvPr/>
        </p:nvSpPr>
        <p:spPr bwMode="auto">
          <a:xfrm>
            <a:off x="4495800" y="1893888"/>
            <a:ext cx="533400" cy="0"/>
          </a:xfrm>
          <a:prstGeom prst="line">
            <a:avLst/>
          </a:prstGeom>
          <a:noFill/>
          <a:ln w="9525">
            <a:solidFill>
              <a:schemeClr val="bg2"/>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971550" y="1216025"/>
            <a:ext cx="3379788" cy="1338263"/>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1905000" y="3124200"/>
            <a:ext cx="5688012" cy="3240088"/>
            <a:chOff x="1247" y="754"/>
            <a:chExt cx="3583" cy="2041"/>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754"/>
              <a:ext cx="304" cy="2041"/>
            </a:xfrm>
            <a:prstGeom prst="rect">
              <a:avLst/>
            </a:prstGeom>
            <a:noFill/>
            <a:ln w="25400" cap="sq">
              <a:solidFill>
                <a:schemeClr val="bg2"/>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7" y="2519"/>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a:solidFill>
                    <a:schemeClr val="bg2"/>
                  </a:solidFill>
                  <a:latin typeface="ETH Light" pitchFamily="2" charset="0"/>
                </a:rPr>
                <a:t>…</a:t>
              </a:r>
              <a:endParaRPr lang="de-CH" sz="1800" b="1">
                <a:solidFill>
                  <a:schemeClr val="bg2"/>
                </a:solidFill>
                <a:latin typeface="ETH Light" pitchFamily="2" charset="0"/>
              </a:endParaRPr>
            </a:p>
          </p:txBody>
        </p:sp>
      </p:grpSp>
      <p:sp>
        <p:nvSpPr>
          <p:cNvPr id="38" name="Text Box 4"/>
          <p:cNvSpPr txBox="1">
            <a:spLocks noChangeArrowheads="1"/>
          </p:cNvSpPr>
          <p:nvPr/>
        </p:nvSpPr>
        <p:spPr bwMode="auto">
          <a:xfrm>
            <a:off x="7748208" y="6534150"/>
            <a:ext cx="1319592" cy="276999"/>
          </a:xfrm>
          <a:prstGeom prst="rect">
            <a:avLst/>
          </a:prstGeom>
          <a:noFill/>
          <a:ln w="9525">
            <a:noFill/>
            <a:miter lim="800000"/>
            <a:headEnd/>
            <a:tailEnd/>
          </a:ln>
        </p:spPr>
        <p:txBody>
          <a:bodyPr wrap="none">
            <a:spAutoFit/>
          </a:bodyPr>
          <a:lstStyle/>
          <a:p>
            <a:pPr eaLnBrk="1" hangingPunct="1"/>
            <a:r>
              <a:rPr lang="en-US" sz="1200" dirty="0" smtClean="0"/>
              <a:t>Source: B. </a:t>
            </a:r>
            <a:r>
              <a:rPr lang="en-US" sz="1200" dirty="0" err="1" smtClean="0"/>
              <a:t>Leibe</a:t>
            </a:r>
            <a:endParaRPr lang="en-US" sz="1200" dirty="0"/>
          </a:p>
        </p:txBody>
      </p:sp>
      <p:sp>
        <p:nvSpPr>
          <p:cNvPr id="39" name="Text Box 146"/>
          <p:cNvSpPr txBox="1">
            <a:spLocks noChangeArrowheads="1"/>
          </p:cNvSpPr>
          <p:nvPr/>
        </p:nvSpPr>
        <p:spPr bwMode="auto">
          <a:xfrm>
            <a:off x="3190268" y="6096000"/>
            <a:ext cx="2753332" cy="405070"/>
          </a:xfrm>
          <a:prstGeom prst="rect">
            <a:avLst/>
          </a:prstGeom>
          <a:noFill/>
          <a:ln w="12700" cap="sq">
            <a:noFill/>
            <a:miter lim="800000"/>
            <a:headEnd type="none" w="sm" len="sm"/>
            <a:tailEnd type="none" w="sm" len="sm"/>
          </a:ln>
        </p:spPr>
        <p:txBody>
          <a:bodyPr wrap="none">
            <a:spAutoFit/>
          </a:bodyPr>
          <a:lstStyle/>
          <a:p>
            <a:pPr algn="ctr">
              <a:spcBef>
                <a:spcPct val="20000"/>
              </a:spcBef>
              <a:buClr>
                <a:schemeClr val="bg1"/>
              </a:buClr>
              <a:buSzPct val="50000"/>
              <a:buFont typeface="Wingdings" pitchFamily="2" charset="2"/>
              <a:buNone/>
            </a:pPr>
            <a:r>
              <a:rPr kumimoji="1" lang="en-US" sz="1600" b="1">
                <a:solidFill>
                  <a:schemeClr val="bg2"/>
                </a:solidFill>
              </a:rPr>
              <a:t>Appearance codebook</a:t>
            </a:r>
            <a:endParaRPr lang="en-US" sz="1600"/>
          </a:p>
        </p:txBody>
      </p:sp>
    </p:spTree>
    <p:extLst>
      <p:ext uri="{BB962C8B-B14F-4D97-AF65-F5344CB8AC3E}">
        <p14:creationId xmlns:p14="http://schemas.microsoft.com/office/powerpoint/2010/main" val="38306995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685800" y="914400"/>
            <a:ext cx="8229600" cy="5257800"/>
          </a:xfrm>
        </p:spPr>
        <p:txBody>
          <a:bodyPr/>
          <a:lstStyle/>
          <a:p>
            <a:pPr marL="533400" indent="-533400">
              <a:buFontTx/>
              <a:buAutoNum type="arabicPeriod"/>
            </a:pPr>
            <a:r>
              <a:rPr lang="en-US" sz="2400" dirty="0" smtClean="0"/>
              <a:t>Extract local features</a:t>
            </a:r>
          </a:p>
          <a:p>
            <a:pPr marL="533400" indent="-533400">
              <a:buFontTx/>
              <a:buAutoNum type="arabicPeriod"/>
            </a:pPr>
            <a:r>
              <a:rPr lang="en-US" sz="2400" dirty="0" smtClean="0"/>
              <a:t>Learn “visual vocabulary”</a:t>
            </a:r>
          </a:p>
          <a:p>
            <a:pPr marL="533400" indent="-533400">
              <a:buFontTx/>
              <a:buAutoNum type="arabicPeriod"/>
            </a:pPr>
            <a:r>
              <a:rPr lang="en-US" sz="2400" b="1" dirty="0" smtClean="0"/>
              <a:t>Quantize local features using visual vocabulary </a:t>
            </a:r>
          </a:p>
          <a:p>
            <a:pPr marL="533400" indent="-533400">
              <a:buFontTx/>
              <a:buAutoNum type="arabicPeriod"/>
            </a:pPr>
            <a:r>
              <a:rPr lang="en-US" sz="2400" b="1" dirty="0" smtClean="0"/>
              <a:t>Represent images by frequencies of “visual words” </a:t>
            </a:r>
          </a:p>
        </p:txBody>
      </p:sp>
      <p:grpSp>
        <p:nvGrpSpPr>
          <p:cNvPr id="18435" name="Group 4"/>
          <p:cNvGrpSpPr>
            <a:grpSpLocks/>
          </p:cNvGrpSpPr>
          <p:nvPr/>
        </p:nvGrpSpPr>
        <p:grpSpPr bwMode="auto">
          <a:xfrm>
            <a:off x="1066800" y="4899329"/>
            <a:ext cx="7162800" cy="1806271"/>
            <a:chOff x="144" y="1776"/>
            <a:chExt cx="5520" cy="1392"/>
          </a:xfrm>
        </p:grpSpPr>
        <p:sp>
          <p:nvSpPr>
            <p:cNvPr id="18437"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38"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39"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40"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endParaRPr lang="en-US">
                <a:solidFill>
                  <a:srgbClr val="000000"/>
                </a:solidFill>
              </a:endParaRPr>
            </a:p>
          </p:txBody>
        </p:sp>
        <p:sp>
          <p:nvSpPr>
            <p:cNvPr id="18441"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2"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3"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4"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endParaRPr lang="en-US">
                <a:solidFill>
                  <a:srgbClr val="000000"/>
                </a:solidFill>
              </a:endParaRPr>
            </a:p>
          </p:txBody>
        </p:sp>
        <p:sp>
          <p:nvSpPr>
            <p:cNvPr id="18445"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6"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7"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8"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endParaRPr lang="en-US">
                <a:solidFill>
                  <a:srgbClr val="000000"/>
                </a:solidFill>
              </a:endParaRPr>
            </a:p>
          </p:txBody>
        </p:sp>
        <p:sp>
          <p:nvSpPr>
            <p:cNvPr id="18449"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0"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pic>
          <p:nvPicPr>
            <p:cNvPr id="18451" name="Picture 19" descr="ermine"/>
            <p:cNvPicPr>
              <a:picLocks noChangeAspect="1" noChangeArrowheads="1"/>
            </p:cNvPicPr>
            <p:nvPr/>
          </p:nvPicPr>
          <p:blipFill>
            <a:blip r:embed="rId3" cstate="print"/>
            <a:srcRect l="50569" t="17148" r="37727" b="76851"/>
            <a:stretch>
              <a:fillRect/>
            </a:stretch>
          </p:blipFill>
          <p:spPr bwMode="auto">
            <a:xfrm>
              <a:off x="1296" y="2963"/>
              <a:ext cx="240" cy="168"/>
            </a:xfrm>
            <a:prstGeom prst="rect">
              <a:avLst/>
            </a:prstGeom>
            <a:noFill/>
            <a:ln w="9525">
              <a:noFill/>
              <a:miter lim="800000"/>
              <a:headEnd/>
              <a:tailEnd/>
            </a:ln>
          </p:spPr>
        </p:pic>
        <p:pic>
          <p:nvPicPr>
            <p:cNvPr id="18452" name="Picture 20" descr="bicycle"/>
            <p:cNvPicPr>
              <a:picLocks noChangeAspect="1" noChangeArrowheads="1"/>
            </p:cNvPicPr>
            <p:nvPr/>
          </p:nvPicPr>
          <p:blipFill>
            <a:blip r:embed="rId4" cstate="print"/>
            <a:srcRect l="20000" r="55000" b="54236"/>
            <a:stretch>
              <a:fillRect/>
            </a:stretch>
          </p:blipFill>
          <p:spPr bwMode="auto">
            <a:xfrm>
              <a:off x="288" y="2953"/>
              <a:ext cx="197" cy="215"/>
            </a:xfrm>
            <a:prstGeom prst="rect">
              <a:avLst/>
            </a:prstGeom>
            <a:noFill/>
            <a:ln w="9525">
              <a:noFill/>
              <a:miter lim="800000"/>
              <a:headEnd/>
              <a:tailEnd/>
            </a:ln>
          </p:spPr>
        </p:pic>
        <p:pic>
          <p:nvPicPr>
            <p:cNvPr id="18453" name="Picture 21" descr="ermine"/>
            <p:cNvPicPr>
              <a:picLocks noChangeAspect="1" noChangeArrowheads="1"/>
            </p:cNvPicPr>
            <p:nvPr/>
          </p:nvPicPr>
          <p:blipFill>
            <a:blip r:embed="rId3" cstate="print"/>
            <a:srcRect l="49399" t="22293" r="38898" b="71706"/>
            <a:stretch>
              <a:fillRect/>
            </a:stretch>
          </p:blipFill>
          <p:spPr bwMode="auto">
            <a:xfrm>
              <a:off x="576" y="2953"/>
              <a:ext cx="240" cy="168"/>
            </a:xfrm>
            <a:prstGeom prst="rect">
              <a:avLst/>
            </a:prstGeom>
            <a:noFill/>
            <a:ln w="9525">
              <a:noFill/>
              <a:miter lim="800000"/>
              <a:headEnd/>
              <a:tailEnd/>
            </a:ln>
          </p:spPr>
        </p:pic>
        <p:sp>
          <p:nvSpPr>
            <p:cNvPr id="18454"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5"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6"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sp>
          <p:nvSpPr>
            <p:cNvPr id="18457"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p:spPr>
          <p:txBody>
            <a:bodyPr/>
            <a:lstStyle/>
            <a:p>
              <a:endParaRPr lang="en-US">
                <a:solidFill>
                  <a:srgbClr val="000000"/>
                </a:solidFill>
              </a:endParaRPr>
            </a:p>
          </p:txBody>
        </p:sp>
        <p:pic>
          <p:nvPicPr>
            <p:cNvPr id="18458" name="Picture 26" descr="violin"/>
            <p:cNvPicPr>
              <a:picLocks noChangeAspect="1" noChangeArrowheads="1"/>
            </p:cNvPicPr>
            <p:nvPr/>
          </p:nvPicPr>
          <p:blipFill>
            <a:blip r:embed="rId5" cstate="print"/>
            <a:srcRect t="76233"/>
            <a:stretch>
              <a:fillRect/>
            </a:stretch>
          </p:blipFill>
          <p:spPr bwMode="auto">
            <a:xfrm>
              <a:off x="864" y="2976"/>
              <a:ext cx="336" cy="174"/>
            </a:xfrm>
            <a:prstGeom prst="rect">
              <a:avLst/>
            </a:prstGeom>
            <a:noFill/>
            <a:ln w="9525">
              <a:noFill/>
              <a:miter lim="800000"/>
              <a:headEnd/>
              <a:tailEnd/>
            </a:ln>
          </p:spPr>
        </p:pic>
        <p:pic>
          <p:nvPicPr>
            <p:cNvPr id="18459" name="Picture 27" descr="ermine"/>
            <p:cNvPicPr>
              <a:picLocks noChangeAspect="1" noChangeArrowheads="1"/>
            </p:cNvPicPr>
            <p:nvPr/>
          </p:nvPicPr>
          <p:blipFill>
            <a:blip r:embed="rId3" cstate="print"/>
            <a:srcRect l="50569" t="17148" r="37727" b="76851"/>
            <a:stretch>
              <a:fillRect/>
            </a:stretch>
          </p:blipFill>
          <p:spPr bwMode="auto">
            <a:xfrm>
              <a:off x="3360" y="2963"/>
              <a:ext cx="240" cy="168"/>
            </a:xfrm>
            <a:prstGeom prst="rect">
              <a:avLst/>
            </a:prstGeom>
            <a:noFill/>
            <a:ln w="9525">
              <a:noFill/>
              <a:miter lim="800000"/>
              <a:headEnd/>
              <a:tailEnd/>
            </a:ln>
          </p:spPr>
        </p:pic>
        <p:pic>
          <p:nvPicPr>
            <p:cNvPr id="18460" name="Picture 28" descr="bicycle"/>
            <p:cNvPicPr>
              <a:picLocks noChangeAspect="1" noChangeArrowheads="1"/>
            </p:cNvPicPr>
            <p:nvPr/>
          </p:nvPicPr>
          <p:blipFill>
            <a:blip r:embed="rId4" cstate="print"/>
            <a:srcRect l="20000" r="55000" b="54236"/>
            <a:stretch>
              <a:fillRect/>
            </a:stretch>
          </p:blipFill>
          <p:spPr bwMode="auto">
            <a:xfrm>
              <a:off x="2304" y="2953"/>
              <a:ext cx="197" cy="215"/>
            </a:xfrm>
            <a:prstGeom prst="rect">
              <a:avLst/>
            </a:prstGeom>
            <a:noFill/>
            <a:ln w="9525">
              <a:noFill/>
              <a:miter lim="800000"/>
              <a:headEnd/>
              <a:tailEnd/>
            </a:ln>
          </p:spPr>
        </p:pic>
        <p:pic>
          <p:nvPicPr>
            <p:cNvPr id="18461" name="Picture 29" descr="ermine"/>
            <p:cNvPicPr>
              <a:picLocks noChangeAspect="1" noChangeArrowheads="1"/>
            </p:cNvPicPr>
            <p:nvPr/>
          </p:nvPicPr>
          <p:blipFill>
            <a:blip r:embed="rId3" cstate="print"/>
            <a:srcRect l="49399" t="22293" r="38898" b="71706"/>
            <a:stretch>
              <a:fillRect/>
            </a:stretch>
          </p:blipFill>
          <p:spPr bwMode="auto">
            <a:xfrm>
              <a:off x="2592" y="2976"/>
              <a:ext cx="240" cy="168"/>
            </a:xfrm>
            <a:prstGeom prst="rect">
              <a:avLst/>
            </a:prstGeom>
            <a:noFill/>
            <a:ln w="9525">
              <a:noFill/>
              <a:miter lim="800000"/>
              <a:headEnd/>
              <a:tailEnd/>
            </a:ln>
          </p:spPr>
        </p:pic>
        <p:pic>
          <p:nvPicPr>
            <p:cNvPr id="18462" name="Picture 30" descr="violin"/>
            <p:cNvPicPr>
              <a:picLocks noChangeAspect="1" noChangeArrowheads="1"/>
            </p:cNvPicPr>
            <p:nvPr/>
          </p:nvPicPr>
          <p:blipFill>
            <a:blip r:embed="rId5" cstate="print"/>
            <a:srcRect t="76233"/>
            <a:stretch>
              <a:fillRect/>
            </a:stretch>
          </p:blipFill>
          <p:spPr bwMode="auto">
            <a:xfrm>
              <a:off x="2832" y="2976"/>
              <a:ext cx="336" cy="174"/>
            </a:xfrm>
            <a:prstGeom prst="rect">
              <a:avLst/>
            </a:prstGeom>
            <a:noFill/>
            <a:ln w="9525">
              <a:noFill/>
              <a:miter lim="800000"/>
              <a:headEnd/>
              <a:tailEnd/>
            </a:ln>
          </p:spPr>
        </p:pic>
        <p:pic>
          <p:nvPicPr>
            <p:cNvPr id="18463" name="Picture 31" descr="ermine"/>
            <p:cNvPicPr>
              <a:picLocks noChangeAspect="1" noChangeArrowheads="1"/>
            </p:cNvPicPr>
            <p:nvPr/>
          </p:nvPicPr>
          <p:blipFill>
            <a:blip r:embed="rId3" cstate="print"/>
            <a:srcRect l="50569" t="17148" r="37727" b="76851"/>
            <a:stretch>
              <a:fillRect/>
            </a:stretch>
          </p:blipFill>
          <p:spPr bwMode="auto">
            <a:xfrm>
              <a:off x="5280" y="2963"/>
              <a:ext cx="240" cy="168"/>
            </a:xfrm>
            <a:prstGeom prst="rect">
              <a:avLst/>
            </a:prstGeom>
            <a:noFill/>
            <a:ln w="9525">
              <a:noFill/>
              <a:miter lim="800000"/>
              <a:headEnd/>
              <a:tailEnd/>
            </a:ln>
          </p:spPr>
        </p:pic>
        <p:pic>
          <p:nvPicPr>
            <p:cNvPr id="18464" name="Picture 32" descr="bicycle"/>
            <p:cNvPicPr>
              <a:picLocks noChangeAspect="1" noChangeArrowheads="1"/>
            </p:cNvPicPr>
            <p:nvPr/>
          </p:nvPicPr>
          <p:blipFill>
            <a:blip r:embed="rId4" cstate="print"/>
            <a:srcRect l="20000" r="55000" b="54236"/>
            <a:stretch>
              <a:fillRect/>
            </a:stretch>
          </p:blipFill>
          <p:spPr bwMode="auto">
            <a:xfrm>
              <a:off x="4224" y="2953"/>
              <a:ext cx="197" cy="215"/>
            </a:xfrm>
            <a:prstGeom prst="rect">
              <a:avLst/>
            </a:prstGeom>
            <a:noFill/>
            <a:ln w="9525">
              <a:noFill/>
              <a:miter lim="800000"/>
              <a:headEnd/>
              <a:tailEnd/>
            </a:ln>
          </p:spPr>
        </p:pic>
        <p:pic>
          <p:nvPicPr>
            <p:cNvPr id="18465" name="Picture 33" descr="ermine"/>
            <p:cNvPicPr>
              <a:picLocks noChangeAspect="1" noChangeArrowheads="1"/>
            </p:cNvPicPr>
            <p:nvPr/>
          </p:nvPicPr>
          <p:blipFill>
            <a:blip r:embed="rId3" cstate="print"/>
            <a:srcRect l="49399" t="22293" r="38898" b="71706"/>
            <a:stretch>
              <a:fillRect/>
            </a:stretch>
          </p:blipFill>
          <p:spPr bwMode="auto">
            <a:xfrm>
              <a:off x="4560" y="2953"/>
              <a:ext cx="240" cy="168"/>
            </a:xfrm>
            <a:prstGeom prst="rect">
              <a:avLst/>
            </a:prstGeom>
            <a:noFill/>
            <a:ln w="9525">
              <a:noFill/>
              <a:miter lim="800000"/>
              <a:headEnd/>
              <a:tailEnd/>
            </a:ln>
          </p:spPr>
        </p:pic>
        <p:pic>
          <p:nvPicPr>
            <p:cNvPr id="18466" name="Picture 34" descr="violin"/>
            <p:cNvPicPr>
              <a:picLocks noChangeAspect="1" noChangeArrowheads="1"/>
            </p:cNvPicPr>
            <p:nvPr/>
          </p:nvPicPr>
          <p:blipFill>
            <a:blip r:embed="rId5" cstate="print"/>
            <a:srcRect t="76233"/>
            <a:stretch>
              <a:fillRect/>
            </a:stretch>
          </p:blipFill>
          <p:spPr bwMode="auto">
            <a:xfrm>
              <a:off x="4848" y="2976"/>
              <a:ext cx="336" cy="174"/>
            </a:xfrm>
            <a:prstGeom prst="rect">
              <a:avLst/>
            </a:prstGeom>
            <a:noFill/>
            <a:ln w="9525">
              <a:noFill/>
              <a:miter lim="800000"/>
              <a:headEnd/>
              <a:tailEnd/>
            </a:ln>
          </p:spPr>
        </p:pic>
      </p:grpSp>
      <p:sp>
        <p:nvSpPr>
          <p:cNvPr id="18436" name="Rectangle 2"/>
          <p:cNvSpPr>
            <a:spLocks noGrp="1" noChangeArrowheads="1"/>
          </p:cNvSpPr>
          <p:nvPr>
            <p:ph type="title"/>
          </p:nvPr>
        </p:nvSpPr>
        <p:spPr>
          <a:xfrm>
            <a:off x="685800" y="76200"/>
            <a:ext cx="8077200" cy="838200"/>
          </a:xfrm>
        </p:spPr>
        <p:txBody>
          <a:bodyPr/>
          <a:lstStyle/>
          <a:p>
            <a:r>
              <a:rPr lang="en-US" dirty="0" smtClean="0"/>
              <a:t>Bag-of-features steps</a:t>
            </a:r>
          </a:p>
        </p:txBody>
      </p:sp>
      <p:grpSp>
        <p:nvGrpSpPr>
          <p:cNvPr id="35" name="Group 34"/>
          <p:cNvGrpSpPr/>
          <p:nvPr/>
        </p:nvGrpSpPr>
        <p:grpSpPr>
          <a:xfrm>
            <a:off x="1219200" y="2805112"/>
            <a:ext cx="6934200" cy="1919287"/>
            <a:chOff x="304800" y="2362200"/>
            <a:chExt cx="8534400" cy="2362200"/>
          </a:xfrm>
        </p:grpSpPr>
        <p:grpSp>
          <p:nvGrpSpPr>
            <p:cNvPr id="36" name="Group 54"/>
            <p:cNvGrpSpPr>
              <a:grpSpLocks/>
            </p:cNvGrpSpPr>
            <p:nvPr/>
          </p:nvGrpSpPr>
          <p:grpSpPr bwMode="auto">
            <a:xfrm>
              <a:off x="609602" y="2514592"/>
              <a:ext cx="1547814" cy="2000247"/>
              <a:chOff x="288" y="2928"/>
              <a:chExt cx="864" cy="1116"/>
            </a:xfrm>
          </p:grpSpPr>
          <p:pic>
            <p:nvPicPr>
              <p:cNvPr id="52" name="Picture 55" descr="ermine"/>
              <p:cNvPicPr>
                <a:picLocks noChangeAspect="1" noChangeArrowheads="1"/>
              </p:cNvPicPr>
              <p:nvPr/>
            </p:nvPicPr>
            <p:blipFill>
              <a:blip r:embed="rId3" cstate="print"/>
              <a:srcRect l="49399" t="22293" r="38898" b="71706"/>
              <a:stretch>
                <a:fillRect/>
              </a:stretch>
            </p:blipFill>
            <p:spPr bwMode="auto">
              <a:xfrm>
                <a:off x="720" y="3216"/>
                <a:ext cx="288" cy="202"/>
              </a:xfrm>
              <a:prstGeom prst="rect">
                <a:avLst/>
              </a:prstGeom>
              <a:noFill/>
              <a:ln w="9525">
                <a:noFill/>
                <a:miter lim="800000"/>
                <a:headEnd/>
                <a:tailEnd/>
              </a:ln>
            </p:spPr>
          </p:pic>
          <p:pic>
            <p:nvPicPr>
              <p:cNvPr id="53" name="Picture 56" descr="ermine"/>
              <p:cNvPicPr>
                <a:picLocks noChangeAspect="1" noChangeArrowheads="1"/>
              </p:cNvPicPr>
              <p:nvPr/>
            </p:nvPicPr>
            <p:blipFill>
              <a:blip r:embed="rId3" cstate="print"/>
              <a:srcRect l="57591" t="4288" r="29535" b="88853"/>
              <a:stretch>
                <a:fillRect/>
              </a:stretch>
            </p:blipFill>
            <p:spPr bwMode="auto">
              <a:xfrm>
                <a:off x="864" y="3504"/>
                <a:ext cx="288" cy="209"/>
              </a:xfrm>
              <a:prstGeom prst="rect">
                <a:avLst/>
              </a:prstGeom>
              <a:noFill/>
              <a:ln w="9525">
                <a:noFill/>
                <a:miter lim="800000"/>
                <a:headEnd/>
                <a:tailEnd/>
              </a:ln>
            </p:spPr>
          </p:pic>
          <p:pic>
            <p:nvPicPr>
              <p:cNvPr id="54" name="Picture 57" descr="ermine"/>
              <p:cNvPicPr>
                <a:picLocks noChangeAspect="1" noChangeArrowheads="1"/>
              </p:cNvPicPr>
              <p:nvPr/>
            </p:nvPicPr>
            <p:blipFill>
              <a:blip r:embed="rId3" cstate="print"/>
              <a:srcRect l="58762" t="14577" r="31876" b="79422"/>
              <a:stretch>
                <a:fillRect/>
              </a:stretch>
            </p:blipFill>
            <p:spPr bwMode="auto">
              <a:xfrm>
                <a:off x="384" y="3504"/>
                <a:ext cx="288" cy="252"/>
              </a:xfrm>
              <a:prstGeom prst="rect">
                <a:avLst/>
              </a:prstGeom>
              <a:noFill/>
              <a:ln w="9525">
                <a:noFill/>
                <a:miter lim="800000"/>
                <a:headEnd/>
                <a:tailEnd/>
              </a:ln>
            </p:spPr>
          </p:pic>
          <p:pic>
            <p:nvPicPr>
              <p:cNvPr id="55" name="Picture 58" descr="ermine"/>
              <p:cNvPicPr>
                <a:picLocks noChangeAspect="1" noChangeArrowheads="1"/>
              </p:cNvPicPr>
              <p:nvPr/>
            </p:nvPicPr>
            <p:blipFill>
              <a:blip r:embed="rId3" cstate="print"/>
              <a:srcRect l="58762" t="27437" r="31876" b="67418"/>
              <a:stretch>
                <a:fillRect/>
              </a:stretch>
            </p:blipFill>
            <p:spPr bwMode="auto">
              <a:xfrm>
                <a:off x="288" y="3216"/>
                <a:ext cx="288" cy="216"/>
              </a:xfrm>
              <a:prstGeom prst="rect">
                <a:avLst/>
              </a:prstGeom>
              <a:noFill/>
              <a:ln w="9525">
                <a:noFill/>
                <a:miter lim="800000"/>
                <a:headEnd/>
                <a:tailEnd/>
              </a:ln>
            </p:spPr>
          </p:pic>
          <p:pic>
            <p:nvPicPr>
              <p:cNvPr id="56" name="Picture 59" descr="ermine"/>
              <p:cNvPicPr>
                <a:picLocks noChangeAspect="1" noChangeArrowheads="1"/>
              </p:cNvPicPr>
              <p:nvPr/>
            </p:nvPicPr>
            <p:blipFill>
              <a:blip r:embed="rId3" cstate="print"/>
              <a:srcRect l="59932" t="23151" r="31876" b="71706"/>
              <a:stretch>
                <a:fillRect/>
              </a:stretch>
            </p:blipFill>
            <p:spPr bwMode="auto">
              <a:xfrm>
                <a:off x="624" y="2928"/>
                <a:ext cx="288" cy="247"/>
              </a:xfrm>
              <a:prstGeom prst="rect">
                <a:avLst/>
              </a:prstGeom>
              <a:noFill/>
              <a:ln w="9525">
                <a:noFill/>
                <a:miter lim="800000"/>
                <a:headEnd/>
                <a:tailEnd/>
              </a:ln>
            </p:spPr>
          </p:pic>
          <p:pic>
            <p:nvPicPr>
              <p:cNvPr id="57" name="Picture 60" descr="ermine"/>
              <p:cNvPicPr>
                <a:picLocks noChangeAspect="1" noChangeArrowheads="1"/>
              </p:cNvPicPr>
              <p:nvPr/>
            </p:nvPicPr>
            <p:blipFill>
              <a:blip r:embed="rId3" cstate="print"/>
              <a:srcRect l="50569" t="17148" r="37727" b="76851"/>
              <a:stretch>
                <a:fillRect/>
              </a:stretch>
            </p:blipFill>
            <p:spPr bwMode="auto">
              <a:xfrm>
                <a:off x="768" y="3792"/>
                <a:ext cx="360" cy="252"/>
              </a:xfrm>
              <a:prstGeom prst="rect">
                <a:avLst/>
              </a:prstGeom>
              <a:noFill/>
              <a:ln w="9525">
                <a:noFill/>
                <a:miter lim="800000"/>
                <a:headEnd/>
                <a:tailEnd/>
              </a:ln>
            </p:spPr>
          </p:pic>
        </p:grpSp>
        <p:pic>
          <p:nvPicPr>
            <p:cNvPr id="37" name="Picture 62" descr="bicycle"/>
            <p:cNvPicPr>
              <a:picLocks noChangeAspect="1" noChangeArrowheads="1"/>
            </p:cNvPicPr>
            <p:nvPr/>
          </p:nvPicPr>
          <p:blipFill>
            <a:blip r:embed="rId4" cstate="print">
              <a:clrChange>
                <a:clrFrom>
                  <a:srgbClr val="FFFFFF"/>
                </a:clrFrom>
                <a:clrTo>
                  <a:srgbClr val="FFFFFF">
                    <a:alpha val="0"/>
                  </a:srgbClr>
                </a:clrTo>
              </a:clrChange>
            </a:blip>
            <a:srcRect l="67500" t="75458"/>
            <a:stretch>
              <a:fillRect/>
            </a:stretch>
          </p:blipFill>
          <p:spPr bwMode="auto">
            <a:xfrm>
              <a:off x="3352800" y="3511550"/>
              <a:ext cx="782638" cy="354013"/>
            </a:xfrm>
            <a:prstGeom prst="rect">
              <a:avLst/>
            </a:prstGeom>
            <a:noFill/>
            <a:ln w="9525">
              <a:noFill/>
              <a:miter lim="800000"/>
              <a:headEnd/>
              <a:tailEnd/>
            </a:ln>
          </p:spPr>
        </p:pic>
        <p:pic>
          <p:nvPicPr>
            <p:cNvPr id="38" name="Picture 63" descr="bicycle"/>
            <p:cNvPicPr>
              <a:picLocks noChangeAspect="1" noChangeArrowheads="1"/>
            </p:cNvPicPr>
            <p:nvPr/>
          </p:nvPicPr>
          <p:blipFill>
            <a:blip r:embed="rId4" cstate="print">
              <a:clrChange>
                <a:clrFrom>
                  <a:srgbClr val="FFFFFF"/>
                </a:clrFrom>
                <a:clrTo>
                  <a:srgbClr val="FFFFFF">
                    <a:alpha val="0"/>
                  </a:srgbClr>
                </a:clrTo>
              </a:clrChange>
            </a:blip>
            <a:srcRect l="35001" t="49956" r="42499" b="16507"/>
            <a:stretch>
              <a:fillRect/>
            </a:stretch>
          </p:blipFill>
          <p:spPr bwMode="auto">
            <a:xfrm>
              <a:off x="4862513" y="3670300"/>
              <a:ext cx="568325" cy="504825"/>
            </a:xfrm>
            <a:prstGeom prst="rect">
              <a:avLst/>
            </a:prstGeom>
            <a:noFill/>
            <a:ln w="9525">
              <a:noFill/>
              <a:miter lim="800000"/>
              <a:headEnd/>
              <a:tailEnd/>
            </a:ln>
          </p:spPr>
        </p:pic>
        <p:pic>
          <p:nvPicPr>
            <p:cNvPr id="39" name="Picture 64" descr="bicycle"/>
            <p:cNvPicPr>
              <a:picLocks noChangeAspect="1" noChangeArrowheads="1"/>
            </p:cNvPicPr>
            <p:nvPr/>
          </p:nvPicPr>
          <p:blipFill>
            <a:blip r:embed="rId4" cstate="print">
              <a:clrChange>
                <a:clrFrom>
                  <a:srgbClr val="FFFFFF"/>
                </a:clrFrom>
                <a:clrTo>
                  <a:srgbClr val="FFFFFF">
                    <a:alpha val="0"/>
                  </a:srgbClr>
                </a:clrTo>
              </a:clrChange>
            </a:blip>
            <a:srcRect t="33188" r="60001"/>
            <a:stretch>
              <a:fillRect/>
            </a:stretch>
          </p:blipFill>
          <p:spPr bwMode="auto">
            <a:xfrm>
              <a:off x="3744913" y="2667000"/>
              <a:ext cx="695325" cy="692150"/>
            </a:xfrm>
            <a:prstGeom prst="rect">
              <a:avLst/>
            </a:prstGeom>
            <a:noFill/>
            <a:ln w="9525">
              <a:noFill/>
              <a:miter lim="800000"/>
              <a:headEnd/>
              <a:tailEnd/>
            </a:ln>
          </p:spPr>
        </p:pic>
        <p:pic>
          <p:nvPicPr>
            <p:cNvPr id="40" name="Picture 65" descr="bicycle"/>
            <p:cNvPicPr>
              <a:picLocks noChangeAspect="1" noChangeArrowheads="1"/>
            </p:cNvPicPr>
            <p:nvPr/>
          </p:nvPicPr>
          <p:blipFill>
            <a:blip r:embed="rId4" cstate="print">
              <a:clrChange>
                <a:clrFrom>
                  <a:srgbClr val="FFFFFF"/>
                </a:clrFrom>
                <a:clrTo>
                  <a:srgbClr val="FFFFFF">
                    <a:alpha val="0"/>
                  </a:srgbClr>
                </a:clrTo>
              </a:clrChange>
            </a:blip>
            <a:srcRect l="32500" t="20612" r="22501" b="37468"/>
            <a:stretch>
              <a:fillRect/>
            </a:stretch>
          </p:blipFill>
          <p:spPr bwMode="auto">
            <a:xfrm>
              <a:off x="4600575" y="2974975"/>
              <a:ext cx="782638" cy="434975"/>
            </a:xfrm>
            <a:prstGeom prst="rect">
              <a:avLst/>
            </a:prstGeom>
            <a:noFill/>
            <a:ln w="9525">
              <a:noFill/>
              <a:miter lim="800000"/>
              <a:headEnd/>
              <a:tailEnd/>
            </a:ln>
          </p:spPr>
        </p:pic>
        <p:pic>
          <p:nvPicPr>
            <p:cNvPr id="41" name="Picture 66" descr="bicycle"/>
            <p:cNvPicPr>
              <a:picLocks noChangeAspect="1" noChangeArrowheads="1"/>
            </p:cNvPicPr>
            <p:nvPr/>
          </p:nvPicPr>
          <p:blipFill>
            <a:blip r:embed="rId4" cstate="print">
              <a:clrChange>
                <a:clrFrom>
                  <a:srgbClr val="FFFFFF"/>
                </a:clrFrom>
                <a:clrTo>
                  <a:srgbClr val="FFFFFF">
                    <a:alpha val="0"/>
                  </a:srgbClr>
                </a:clrTo>
              </a:clrChange>
            </a:blip>
            <a:srcRect l="20000" r="55000" b="54236"/>
            <a:stretch>
              <a:fillRect/>
            </a:stretch>
          </p:blipFill>
          <p:spPr bwMode="auto">
            <a:xfrm>
              <a:off x="4167188" y="3670300"/>
              <a:ext cx="515937" cy="563563"/>
            </a:xfrm>
            <a:prstGeom prst="rect">
              <a:avLst/>
            </a:prstGeom>
            <a:noFill/>
            <a:ln w="9525">
              <a:noFill/>
              <a:miter lim="800000"/>
              <a:headEnd/>
              <a:tailEnd/>
            </a:ln>
          </p:spPr>
        </p:pic>
        <p:pic>
          <p:nvPicPr>
            <p:cNvPr id="42" name="Picture 67" descr="violin"/>
            <p:cNvPicPr>
              <a:picLocks noChangeAspect="1" noChangeArrowheads="1"/>
            </p:cNvPicPr>
            <p:nvPr/>
          </p:nvPicPr>
          <p:blipFill>
            <a:blip r:embed="rId5" cstate="print"/>
            <a:srcRect l="35715" t="2991" r="21428" b="71085"/>
            <a:stretch>
              <a:fillRect/>
            </a:stretch>
          </p:blipFill>
          <p:spPr bwMode="auto">
            <a:xfrm>
              <a:off x="7086600" y="3962400"/>
              <a:ext cx="401638" cy="581025"/>
            </a:xfrm>
            <a:prstGeom prst="rect">
              <a:avLst/>
            </a:prstGeom>
            <a:noFill/>
            <a:ln w="9525">
              <a:noFill/>
              <a:miter lim="800000"/>
              <a:headEnd/>
              <a:tailEnd/>
            </a:ln>
          </p:spPr>
        </p:pic>
        <p:grpSp>
          <p:nvGrpSpPr>
            <p:cNvPr id="43" name="Group 68"/>
            <p:cNvGrpSpPr>
              <a:grpSpLocks/>
            </p:cNvGrpSpPr>
            <p:nvPr/>
          </p:nvGrpSpPr>
          <p:grpSpPr bwMode="auto">
            <a:xfrm>
              <a:off x="6738936" y="2651125"/>
              <a:ext cx="2024062" cy="1704975"/>
              <a:chOff x="4416" y="3072"/>
              <a:chExt cx="1035" cy="872"/>
            </a:xfrm>
          </p:grpSpPr>
          <p:pic>
            <p:nvPicPr>
              <p:cNvPr id="47" name="Picture 69" descr="violin"/>
              <p:cNvPicPr>
                <a:picLocks noChangeAspect="1" noChangeArrowheads="1"/>
              </p:cNvPicPr>
              <p:nvPr/>
            </p:nvPicPr>
            <p:blipFill>
              <a:blip r:embed="rId5" cstate="print"/>
              <a:srcRect t="26286" b="52684"/>
              <a:stretch>
                <a:fillRect/>
              </a:stretch>
            </p:blipFill>
            <p:spPr bwMode="auto">
              <a:xfrm>
                <a:off x="4752" y="3600"/>
                <a:ext cx="377" cy="344"/>
              </a:xfrm>
              <a:prstGeom prst="rect">
                <a:avLst/>
              </a:prstGeom>
              <a:noFill/>
              <a:ln w="9525">
                <a:noFill/>
                <a:miter lim="800000"/>
                <a:headEnd/>
                <a:tailEnd/>
              </a:ln>
            </p:spPr>
          </p:pic>
          <p:pic>
            <p:nvPicPr>
              <p:cNvPr id="48" name="Picture 70" descr="violin"/>
              <p:cNvPicPr>
                <a:picLocks noChangeAspect="1" noChangeArrowheads="1"/>
              </p:cNvPicPr>
              <p:nvPr/>
            </p:nvPicPr>
            <p:blipFill>
              <a:blip r:embed="rId5" cstate="print"/>
              <a:srcRect t="50055" b="26286"/>
              <a:stretch>
                <a:fillRect/>
              </a:stretch>
            </p:blipFill>
            <p:spPr bwMode="auto">
              <a:xfrm>
                <a:off x="5040" y="3360"/>
                <a:ext cx="411" cy="233"/>
              </a:xfrm>
              <a:prstGeom prst="rect">
                <a:avLst/>
              </a:prstGeom>
              <a:noFill/>
              <a:ln w="9525">
                <a:noFill/>
                <a:miter lim="800000"/>
                <a:headEnd/>
                <a:tailEnd/>
              </a:ln>
            </p:spPr>
          </p:pic>
          <p:pic>
            <p:nvPicPr>
              <p:cNvPr id="49" name="Picture 71" descr="violin"/>
              <p:cNvPicPr>
                <a:picLocks noChangeAspect="1" noChangeArrowheads="1"/>
              </p:cNvPicPr>
              <p:nvPr/>
            </p:nvPicPr>
            <p:blipFill>
              <a:blip r:embed="rId5" cstate="print"/>
              <a:srcRect t="76233"/>
              <a:stretch>
                <a:fillRect/>
              </a:stretch>
            </p:blipFill>
            <p:spPr bwMode="auto">
              <a:xfrm>
                <a:off x="4560" y="3408"/>
                <a:ext cx="446" cy="195"/>
              </a:xfrm>
              <a:prstGeom prst="rect">
                <a:avLst/>
              </a:prstGeom>
              <a:noFill/>
              <a:ln w="9525">
                <a:noFill/>
                <a:miter lim="800000"/>
                <a:headEnd/>
                <a:tailEnd/>
              </a:ln>
            </p:spPr>
          </p:pic>
          <p:pic>
            <p:nvPicPr>
              <p:cNvPr id="50" name="Picture 72" descr="violin"/>
              <p:cNvPicPr>
                <a:picLocks noChangeAspect="1" noChangeArrowheads="1"/>
              </p:cNvPicPr>
              <p:nvPr/>
            </p:nvPicPr>
            <p:blipFill>
              <a:blip r:embed="rId5" cstate="print"/>
              <a:srcRect l="56544" t="49945" r="-523" b="18510"/>
              <a:stretch>
                <a:fillRect/>
              </a:stretch>
            </p:blipFill>
            <p:spPr bwMode="auto">
              <a:xfrm>
                <a:off x="4416" y="3456"/>
                <a:ext cx="211" cy="361"/>
              </a:xfrm>
              <a:prstGeom prst="rect">
                <a:avLst/>
              </a:prstGeom>
              <a:noFill/>
              <a:ln w="9525">
                <a:noFill/>
                <a:miter lim="800000"/>
                <a:headEnd/>
                <a:tailEnd/>
              </a:ln>
            </p:spPr>
          </p:pic>
          <p:pic>
            <p:nvPicPr>
              <p:cNvPr id="51" name="Picture 73" descr="violin"/>
              <p:cNvPicPr>
                <a:picLocks noChangeAspect="1" noChangeArrowheads="1"/>
              </p:cNvPicPr>
              <p:nvPr/>
            </p:nvPicPr>
            <p:blipFill>
              <a:blip r:embed="rId5" cstate="print"/>
              <a:srcRect t="31544" b="47426"/>
              <a:stretch>
                <a:fillRect/>
              </a:stretch>
            </p:blipFill>
            <p:spPr bwMode="auto">
              <a:xfrm>
                <a:off x="4608" y="3072"/>
                <a:ext cx="480" cy="241"/>
              </a:xfrm>
              <a:prstGeom prst="rect">
                <a:avLst/>
              </a:prstGeom>
              <a:noFill/>
              <a:ln w="9525">
                <a:noFill/>
                <a:miter lim="800000"/>
                <a:headEnd/>
                <a:tailEnd/>
              </a:ln>
            </p:spPr>
          </p:pic>
        </p:grpSp>
        <p:sp>
          <p:nvSpPr>
            <p:cNvPr id="44" name="Rectangle 74"/>
            <p:cNvSpPr>
              <a:spLocks noChangeArrowheads="1"/>
            </p:cNvSpPr>
            <p:nvPr/>
          </p:nvSpPr>
          <p:spPr bwMode="auto">
            <a:xfrm>
              <a:off x="304800" y="2362200"/>
              <a:ext cx="2133600" cy="2362200"/>
            </a:xfrm>
            <a:prstGeom prst="rect">
              <a:avLst/>
            </a:prstGeom>
            <a:noFill/>
            <a:ln w="38100">
              <a:solidFill>
                <a:srgbClr val="864300"/>
              </a:solidFill>
              <a:miter lim="800000"/>
              <a:headEnd/>
              <a:tailEnd/>
            </a:ln>
          </p:spPr>
          <p:txBody>
            <a:bodyPr wrap="none" anchor="ctr"/>
            <a:lstStyle/>
            <a:p>
              <a:endParaRPr lang="en-US">
                <a:solidFill>
                  <a:srgbClr val="000000"/>
                </a:solidFill>
              </a:endParaRPr>
            </a:p>
          </p:txBody>
        </p:sp>
        <p:sp>
          <p:nvSpPr>
            <p:cNvPr id="45" name="Rectangle 75"/>
            <p:cNvSpPr>
              <a:spLocks noChangeArrowheads="1"/>
            </p:cNvSpPr>
            <p:nvPr/>
          </p:nvSpPr>
          <p:spPr bwMode="auto">
            <a:xfrm>
              <a:off x="3200400" y="2362200"/>
              <a:ext cx="2438400" cy="2362200"/>
            </a:xfrm>
            <a:prstGeom prst="rect">
              <a:avLst/>
            </a:prstGeom>
            <a:noFill/>
            <a:ln w="38100">
              <a:solidFill>
                <a:srgbClr val="864300"/>
              </a:solidFill>
              <a:miter lim="800000"/>
              <a:headEnd/>
              <a:tailEnd/>
            </a:ln>
          </p:spPr>
          <p:txBody>
            <a:bodyPr wrap="none" anchor="ctr"/>
            <a:lstStyle/>
            <a:p>
              <a:endParaRPr lang="en-US">
                <a:solidFill>
                  <a:srgbClr val="000000"/>
                </a:solidFill>
              </a:endParaRPr>
            </a:p>
          </p:txBody>
        </p:sp>
        <p:sp>
          <p:nvSpPr>
            <p:cNvPr id="46" name="Rectangle 76"/>
            <p:cNvSpPr>
              <a:spLocks noChangeArrowheads="1"/>
            </p:cNvSpPr>
            <p:nvPr/>
          </p:nvSpPr>
          <p:spPr bwMode="auto">
            <a:xfrm>
              <a:off x="6400800" y="2362200"/>
              <a:ext cx="2438400" cy="2362200"/>
            </a:xfrm>
            <a:prstGeom prst="rect">
              <a:avLst/>
            </a:prstGeom>
            <a:noFill/>
            <a:ln w="38100">
              <a:solidFill>
                <a:srgbClr val="864300"/>
              </a:solidFill>
              <a:miter lim="800000"/>
              <a:headEnd/>
              <a:tailEnd/>
            </a:ln>
          </p:spPr>
          <p:txBody>
            <a:bodyPr wrap="none" anchor="ctr"/>
            <a:lstStyle/>
            <a:p>
              <a:endParaRPr lang="en-US">
                <a:solidFill>
                  <a:srgbClr val="000000"/>
                </a:solidFill>
              </a:endParaRPr>
            </a:p>
          </p:txBody>
        </p:sp>
      </p:grpSp>
    </p:spTree>
    <p:extLst>
      <p:ext uri="{BB962C8B-B14F-4D97-AF65-F5344CB8AC3E}">
        <p14:creationId xmlns:p14="http://schemas.microsoft.com/office/powerpoint/2010/main" val="1637537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 Box 23"/>
          <p:cNvSpPr txBox="1">
            <a:spLocks noChangeArrowheads="1"/>
          </p:cNvSpPr>
          <p:nvPr/>
        </p:nvSpPr>
        <p:spPr bwMode="auto">
          <a:xfrm>
            <a:off x="2520828" y="1568450"/>
            <a:ext cx="4177747" cy="2123658"/>
          </a:xfrm>
          <a:prstGeom prst="rect">
            <a:avLst/>
          </a:prstGeom>
          <a:noFill/>
          <a:ln w="9525">
            <a:noFill/>
            <a:miter lim="800000"/>
            <a:headEnd/>
            <a:tailEnd/>
          </a:ln>
        </p:spPr>
        <p:txBody>
          <a:bodyPr wrap="none">
            <a:spAutoFit/>
          </a:bodyPr>
          <a:lstStyle/>
          <a:p>
            <a:pPr eaLnBrk="0" hangingPunct="0"/>
            <a:r>
              <a:rPr lang="en-US" sz="4400" dirty="0">
                <a:latin typeface="Times New Roman" pitchFamily="18" charset="0"/>
              </a:rPr>
              <a:t>Camera position</a:t>
            </a:r>
          </a:p>
          <a:p>
            <a:pPr eaLnBrk="0" hangingPunct="0"/>
            <a:r>
              <a:rPr lang="en-US" sz="4400" dirty="0">
                <a:latin typeface="Times New Roman" pitchFamily="18" charset="0"/>
              </a:rPr>
              <a:t>Illumination</a:t>
            </a:r>
          </a:p>
          <a:p>
            <a:pPr eaLnBrk="0" hangingPunct="0"/>
            <a:r>
              <a:rPr lang="en-US" sz="4400" dirty="0">
                <a:latin typeface="Times New Roman" pitchFamily="18" charset="0"/>
              </a:rPr>
              <a:t>Shape parameters</a:t>
            </a:r>
          </a:p>
        </p:txBody>
      </p:sp>
      <p:sp>
        <p:nvSpPr>
          <p:cNvPr id="621592" name="Text Box 24"/>
          <p:cNvSpPr txBox="1">
            <a:spLocks noChangeArrowheads="1"/>
          </p:cNvSpPr>
          <p:nvPr/>
        </p:nvSpPr>
        <p:spPr bwMode="auto">
          <a:xfrm>
            <a:off x="2840038" y="6172200"/>
            <a:ext cx="3151187" cy="461963"/>
          </a:xfrm>
          <a:prstGeom prst="rect">
            <a:avLst/>
          </a:prstGeom>
          <a:noFill/>
          <a:ln w="9525">
            <a:noFill/>
            <a:miter lim="800000"/>
            <a:headEnd/>
            <a:tailEnd/>
          </a:ln>
        </p:spPr>
        <p:txBody>
          <a:bodyPr wrap="none">
            <a:spAutoFit/>
          </a:bodyPr>
          <a:lstStyle/>
          <a:p>
            <a:pPr eaLnBrk="0" hangingPunct="0"/>
            <a:r>
              <a:rPr lang="en-US" sz="2400">
                <a:latin typeface="Times New Roman" pitchFamily="18" charset="0"/>
              </a:rPr>
              <a:t>Within-class variations?</a:t>
            </a:r>
          </a:p>
        </p:txBody>
      </p:sp>
      <p:sp>
        <p:nvSpPr>
          <p:cNvPr id="15377" name="Rectangle 40"/>
          <p:cNvSpPr>
            <a:spLocks noGrp="1" noChangeArrowheads="1"/>
          </p:cNvSpPr>
          <p:nvPr>
            <p:ph type="title"/>
          </p:nvPr>
        </p:nvSpPr>
        <p:spPr>
          <a:xfrm>
            <a:off x="228600" y="76200"/>
            <a:ext cx="8686800" cy="838200"/>
          </a:xfrm>
        </p:spPr>
        <p:txBody>
          <a:bodyPr/>
          <a:lstStyle/>
          <a:p>
            <a:pPr eaLnBrk="1" hangingPunct="1"/>
            <a:r>
              <a:rPr lang="en-US" sz="3400" dirty="0" smtClean="0"/>
              <a:t>Variability makes recognition hard</a:t>
            </a:r>
          </a:p>
        </p:txBody>
      </p:sp>
    </p:spTree>
    <p:extLst>
      <p:ext uri="{BB962C8B-B14F-4D97-AF65-F5344CB8AC3E}">
        <p14:creationId xmlns:p14="http://schemas.microsoft.com/office/powerpoint/2010/main" val="19139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21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92"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152400" y="914400"/>
            <a:ext cx="8839200" cy="1143000"/>
          </a:xfrm>
        </p:spPr>
        <p:txBody>
          <a:bodyPr/>
          <a:lstStyle/>
          <a:p>
            <a:pPr marL="457200" indent="-457200" eaLnBrk="1" hangingPunct="1">
              <a:buFont typeface="Arial"/>
              <a:buChar char="•"/>
            </a:pPr>
            <a:r>
              <a:rPr lang="en-US" dirty="0" err="1" smtClean="0"/>
              <a:t>Orderless</a:t>
            </a:r>
            <a:r>
              <a:rPr lang="en-US" dirty="0" smtClean="0"/>
              <a:t> document representation: frequencies of words from a dictionary  </a:t>
            </a:r>
            <a:r>
              <a:rPr lang="en-US" sz="1400" dirty="0" smtClean="0"/>
              <a:t>Salton &amp; McGill (1983)</a:t>
            </a:r>
          </a:p>
        </p:txBody>
      </p:sp>
      <p:sp>
        <p:nvSpPr>
          <p:cNvPr id="2" name="Title 1"/>
          <p:cNvSpPr>
            <a:spLocks noGrp="1"/>
          </p:cNvSpPr>
          <p:nvPr>
            <p:ph type="title"/>
          </p:nvPr>
        </p:nvSpPr>
        <p:spPr/>
        <p:txBody>
          <a:bodyPr/>
          <a:lstStyle/>
          <a:p>
            <a:r>
              <a:rPr lang="en-US" dirty="0" smtClean="0"/>
              <a:t>Bags of features: Motivation</a:t>
            </a:r>
            <a:endParaRPr lang="en-US" dirty="0"/>
          </a:p>
        </p:txBody>
      </p:sp>
    </p:spTree>
    <p:extLst>
      <p:ext uri="{BB962C8B-B14F-4D97-AF65-F5344CB8AC3E}">
        <p14:creationId xmlns:p14="http://schemas.microsoft.com/office/powerpoint/2010/main" val="30493755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Group 3"/>
          <p:cNvGrpSpPr>
            <a:grpSpLocks/>
          </p:cNvGrpSpPr>
          <p:nvPr/>
        </p:nvGrpSpPr>
        <p:grpSpPr bwMode="auto">
          <a:xfrm>
            <a:off x="762000" y="2089150"/>
            <a:ext cx="6832600" cy="4660900"/>
            <a:chOff x="480" y="1316"/>
            <a:chExt cx="4304" cy="2936"/>
          </a:xfrm>
        </p:grpSpPr>
        <p:pic>
          <p:nvPicPr>
            <p:cNvPr id="11269" name="Picture 4" descr="speech1"/>
            <p:cNvPicPr>
              <a:picLocks noChangeAspect="1" noChangeArrowheads="1"/>
            </p:cNvPicPr>
            <p:nvPr/>
          </p:nvPicPr>
          <p:blipFill>
            <a:blip r:embed="rId3" cstate="print">
              <a:lum contrast="50000"/>
            </a:blip>
            <a:srcRect/>
            <a:stretch>
              <a:fillRect/>
            </a:stretch>
          </p:blipFill>
          <p:spPr bwMode="auto">
            <a:xfrm>
              <a:off x="480" y="1316"/>
              <a:ext cx="4304" cy="1645"/>
            </a:xfrm>
            <a:prstGeom prst="rect">
              <a:avLst/>
            </a:prstGeom>
            <a:noFill/>
            <a:ln w="50800">
              <a:solidFill>
                <a:schemeClr val="hlink"/>
              </a:solidFill>
              <a:miter lim="800000"/>
              <a:headEnd/>
              <a:tailEnd/>
            </a:ln>
          </p:spPr>
        </p:pic>
        <p:sp>
          <p:nvSpPr>
            <p:cNvPr id="11270" name="Rectangle 5"/>
            <p:cNvSpPr>
              <a:spLocks noChangeArrowheads="1"/>
            </p:cNvSpPr>
            <p:nvPr/>
          </p:nvSpPr>
          <p:spPr bwMode="auto">
            <a:xfrm>
              <a:off x="1707" y="3922"/>
              <a:ext cx="2349" cy="330"/>
            </a:xfrm>
            <a:prstGeom prst="rect">
              <a:avLst/>
            </a:prstGeom>
            <a:noFill/>
            <a:ln w="19050">
              <a:noFill/>
              <a:miter lim="800000"/>
              <a:headEnd/>
              <a:tailEnd/>
            </a:ln>
          </p:spPr>
          <p:txBody>
            <a:bodyPr wrap="none">
              <a:spAutoFit/>
            </a:bodyPr>
            <a:lstStyle/>
            <a:p>
              <a:pPr algn="ctr" eaLnBrk="1" hangingPunct="1">
                <a:spcBef>
                  <a:spcPct val="20000"/>
                </a:spcBef>
              </a:pPr>
              <a:r>
                <a:rPr lang="en-US" sz="1400" dirty="0">
                  <a:solidFill>
                    <a:schemeClr val="bg1"/>
                  </a:solidFill>
                </a:rPr>
                <a:t>US Presidential Speeches Tag Cloud</a:t>
              </a:r>
              <a:br>
                <a:rPr lang="en-US" sz="1400" dirty="0">
                  <a:solidFill>
                    <a:schemeClr val="bg1"/>
                  </a:solidFill>
                </a:rPr>
              </a:br>
              <a:r>
                <a:rPr lang="en-US" sz="1400" b="1" dirty="0">
                  <a:solidFill>
                    <a:schemeClr val="bg1"/>
                  </a:solidFill>
                  <a:latin typeface="Courier New" pitchFamily="49" charset="0"/>
                </a:rPr>
                <a:t>http://chir.ag/projects/preztags/</a:t>
              </a:r>
            </a:p>
          </p:txBody>
        </p:sp>
      </p:grpSp>
      <p:sp>
        <p:nvSpPr>
          <p:cNvPr id="11268" name="Rectangle 6"/>
          <p:cNvSpPr>
            <a:spLocks noGrp="1" noChangeArrowheads="1"/>
          </p:cNvSpPr>
          <p:nvPr>
            <p:ph type="body" idx="1"/>
          </p:nvPr>
        </p:nvSpPr>
        <p:spPr>
          <a:xfrm>
            <a:off x="152400" y="914400"/>
            <a:ext cx="8839200" cy="1143000"/>
          </a:xfrm>
        </p:spPr>
        <p:txBody>
          <a:bodyPr/>
          <a:lstStyle/>
          <a:p>
            <a:pPr marL="457200" indent="-457200" eaLnBrk="1" hangingPunct="1">
              <a:buFont typeface="Arial"/>
              <a:buChar char="•"/>
            </a:pPr>
            <a:r>
              <a:rPr lang="en-US" dirty="0" err="1" smtClean="0"/>
              <a:t>Orderless</a:t>
            </a:r>
            <a:r>
              <a:rPr lang="en-US" dirty="0" smtClean="0"/>
              <a:t> document representation: frequencies of words from a dictionary  </a:t>
            </a:r>
            <a:r>
              <a:rPr lang="en-US" sz="1400" dirty="0" smtClean="0"/>
              <a:t>Salton &amp; McGill (1983)</a:t>
            </a:r>
          </a:p>
        </p:txBody>
      </p:sp>
      <p:sp>
        <p:nvSpPr>
          <p:cNvPr id="2" name="Title 1"/>
          <p:cNvSpPr>
            <a:spLocks noGrp="1"/>
          </p:cNvSpPr>
          <p:nvPr>
            <p:ph type="title"/>
          </p:nvPr>
        </p:nvSpPr>
        <p:spPr/>
        <p:txBody>
          <a:bodyPr/>
          <a:lstStyle/>
          <a:p>
            <a:r>
              <a:rPr lang="en-US" dirty="0"/>
              <a:t>Bags of features: Motivation</a:t>
            </a:r>
          </a:p>
        </p:txBody>
      </p:sp>
    </p:spTree>
    <p:extLst>
      <p:ext uri="{BB962C8B-B14F-4D97-AF65-F5344CB8AC3E}">
        <p14:creationId xmlns:p14="http://schemas.microsoft.com/office/powerpoint/2010/main" val="34654633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1" name="Group 3"/>
          <p:cNvGrpSpPr>
            <a:grpSpLocks/>
          </p:cNvGrpSpPr>
          <p:nvPr/>
        </p:nvGrpSpPr>
        <p:grpSpPr bwMode="auto">
          <a:xfrm>
            <a:off x="762000" y="2089150"/>
            <a:ext cx="6832600" cy="4660900"/>
            <a:chOff x="480" y="1316"/>
            <a:chExt cx="4304" cy="2936"/>
          </a:xfrm>
        </p:grpSpPr>
        <p:pic>
          <p:nvPicPr>
            <p:cNvPr id="12294" name="Picture 4" descr="speech1"/>
            <p:cNvPicPr>
              <a:picLocks noChangeAspect="1" noChangeArrowheads="1"/>
            </p:cNvPicPr>
            <p:nvPr/>
          </p:nvPicPr>
          <p:blipFill>
            <a:blip r:embed="rId3" cstate="print">
              <a:lum contrast="50000"/>
            </a:blip>
            <a:srcRect/>
            <a:stretch>
              <a:fillRect/>
            </a:stretch>
          </p:blipFill>
          <p:spPr bwMode="auto">
            <a:xfrm>
              <a:off x="480" y="1316"/>
              <a:ext cx="4304" cy="1645"/>
            </a:xfrm>
            <a:prstGeom prst="rect">
              <a:avLst/>
            </a:prstGeom>
            <a:noFill/>
            <a:ln w="50800">
              <a:solidFill>
                <a:schemeClr val="hlink"/>
              </a:solidFill>
              <a:miter lim="800000"/>
              <a:headEnd/>
              <a:tailEnd/>
            </a:ln>
          </p:spPr>
        </p:pic>
        <p:sp>
          <p:nvSpPr>
            <p:cNvPr id="12295" name="Rectangle 5"/>
            <p:cNvSpPr>
              <a:spLocks noChangeArrowheads="1"/>
            </p:cNvSpPr>
            <p:nvPr/>
          </p:nvSpPr>
          <p:spPr bwMode="auto">
            <a:xfrm>
              <a:off x="1707" y="3922"/>
              <a:ext cx="2349" cy="330"/>
            </a:xfrm>
            <a:prstGeom prst="rect">
              <a:avLst/>
            </a:prstGeom>
            <a:noFill/>
            <a:ln w="19050">
              <a:noFill/>
              <a:miter lim="800000"/>
              <a:headEnd/>
              <a:tailEnd/>
            </a:ln>
          </p:spPr>
          <p:txBody>
            <a:bodyPr wrap="none">
              <a:spAutoFit/>
            </a:bodyPr>
            <a:lstStyle/>
            <a:p>
              <a:pPr algn="ctr" eaLnBrk="1" hangingPunct="1">
                <a:spcBef>
                  <a:spcPct val="20000"/>
                </a:spcBef>
              </a:pPr>
              <a:r>
                <a:rPr lang="en-US" sz="1400" dirty="0">
                  <a:solidFill>
                    <a:schemeClr val="bg1"/>
                  </a:solidFill>
                </a:rPr>
                <a:t>US Presidential Speeches Tag Cloud</a:t>
              </a:r>
              <a:br>
                <a:rPr lang="en-US" sz="1400" dirty="0">
                  <a:solidFill>
                    <a:schemeClr val="bg1"/>
                  </a:solidFill>
                </a:rPr>
              </a:br>
              <a:r>
                <a:rPr lang="en-US" sz="1400" b="1" dirty="0">
                  <a:solidFill>
                    <a:schemeClr val="bg1"/>
                  </a:solidFill>
                  <a:latin typeface="Courier New" pitchFamily="49" charset="0"/>
                </a:rPr>
                <a:t>http://chir.ag/projects/preztags/</a:t>
              </a:r>
            </a:p>
          </p:txBody>
        </p:sp>
      </p:grpSp>
      <p:pic>
        <p:nvPicPr>
          <p:cNvPr id="12292" name="Picture 6" descr="speech6"/>
          <p:cNvPicPr>
            <a:picLocks noChangeAspect="1" noChangeArrowheads="1"/>
          </p:cNvPicPr>
          <p:nvPr/>
        </p:nvPicPr>
        <p:blipFill>
          <a:blip r:embed="rId4" cstate="print">
            <a:lum contrast="50000"/>
          </a:blip>
          <a:srcRect/>
          <a:stretch>
            <a:fillRect/>
          </a:stretch>
        </p:blipFill>
        <p:spPr bwMode="auto">
          <a:xfrm>
            <a:off x="1295400" y="2667000"/>
            <a:ext cx="6932613" cy="2644775"/>
          </a:xfrm>
          <a:prstGeom prst="rect">
            <a:avLst/>
          </a:prstGeom>
          <a:noFill/>
          <a:ln w="50800">
            <a:solidFill>
              <a:schemeClr val="hlink"/>
            </a:solidFill>
            <a:miter lim="800000"/>
            <a:headEnd/>
            <a:tailEnd/>
          </a:ln>
        </p:spPr>
      </p:pic>
      <p:sp>
        <p:nvSpPr>
          <p:cNvPr id="12293" name="Rectangle 7"/>
          <p:cNvSpPr>
            <a:spLocks noGrp="1" noChangeArrowheads="1"/>
          </p:cNvSpPr>
          <p:nvPr>
            <p:ph type="body" idx="1"/>
          </p:nvPr>
        </p:nvSpPr>
        <p:spPr>
          <a:xfrm>
            <a:off x="152400" y="914400"/>
            <a:ext cx="8839200" cy="1143000"/>
          </a:xfrm>
        </p:spPr>
        <p:txBody>
          <a:bodyPr/>
          <a:lstStyle/>
          <a:p>
            <a:pPr marL="457200" indent="-457200" eaLnBrk="1" hangingPunct="1">
              <a:buFont typeface="Arial"/>
              <a:buChar char="•"/>
            </a:pPr>
            <a:r>
              <a:rPr lang="en-US" dirty="0" err="1" smtClean="0"/>
              <a:t>Orderless</a:t>
            </a:r>
            <a:r>
              <a:rPr lang="en-US" dirty="0" smtClean="0"/>
              <a:t> document representation: frequencies of words from a dictionary  </a:t>
            </a:r>
            <a:r>
              <a:rPr lang="en-US" sz="1400" dirty="0" smtClean="0"/>
              <a:t>Salton &amp; McGill (1983)</a:t>
            </a:r>
          </a:p>
        </p:txBody>
      </p:sp>
      <p:sp>
        <p:nvSpPr>
          <p:cNvPr id="2" name="Title 1"/>
          <p:cNvSpPr>
            <a:spLocks noGrp="1"/>
          </p:cNvSpPr>
          <p:nvPr>
            <p:ph type="title"/>
          </p:nvPr>
        </p:nvSpPr>
        <p:spPr/>
        <p:txBody>
          <a:bodyPr/>
          <a:lstStyle/>
          <a:p>
            <a:r>
              <a:rPr lang="en-US" dirty="0"/>
              <a:t>Bags of features: Motivation</a:t>
            </a:r>
          </a:p>
        </p:txBody>
      </p:sp>
    </p:spTree>
    <p:extLst>
      <p:ext uri="{BB962C8B-B14F-4D97-AF65-F5344CB8AC3E}">
        <p14:creationId xmlns:p14="http://schemas.microsoft.com/office/powerpoint/2010/main" val="21869699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5" name="Group 3"/>
          <p:cNvGrpSpPr>
            <a:grpSpLocks/>
          </p:cNvGrpSpPr>
          <p:nvPr/>
        </p:nvGrpSpPr>
        <p:grpSpPr bwMode="auto">
          <a:xfrm>
            <a:off x="762000" y="2089150"/>
            <a:ext cx="6832600" cy="4660900"/>
            <a:chOff x="480" y="1316"/>
            <a:chExt cx="4304" cy="2936"/>
          </a:xfrm>
        </p:grpSpPr>
        <p:pic>
          <p:nvPicPr>
            <p:cNvPr id="13319" name="Picture 4" descr="speech1"/>
            <p:cNvPicPr>
              <a:picLocks noChangeAspect="1" noChangeArrowheads="1"/>
            </p:cNvPicPr>
            <p:nvPr/>
          </p:nvPicPr>
          <p:blipFill>
            <a:blip r:embed="rId3" cstate="print">
              <a:lum contrast="50000"/>
            </a:blip>
            <a:srcRect/>
            <a:stretch>
              <a:fillRect/>
            </a:stretch>
          </p:blipFill>
          <p:spPr bwMode="auto">
            <a:xfrm>
              <a:off x="480" y="1316"/>
              <a:ext cx="4304" cy="1645"/>
            </a:xfrm>
            <a:prstGeom prst="rect">
              <a:avLst/>
            </a:prstGeom>
            <a:noFill/>
            <a:ln w="50800">
              <a:solidFill>
                <a:schemeClr val="hlink"/>
              </a:solidFill>
              <a:miter lim="800000"/>
              <a:headEnd/>
              <a:tailEnd/>
            </a:ln>
          </p:spPr>
        </p:pic>
        <p:sp>
          <p:nvSpPr>
            <p:cNvPr id="13320" name="Rectangle 5"/>
            <p:cNvSpPr>
              <a:spLocks noChangeArrowheads="1"/>
            </p:cNvSpPr>
            <p:nvPr/>
          </p:nvSpPr>
          <p:spPr bwMode="auto">
            <a:xfrm>
              <a:off x="1707" y="3922"/>
              <a:ext cx="2349" cy="330"/>
            </a:xfrm>
            <a:prstGeom prst="rect">
              <a:avLst/>
            </a:prstGeom>
            <a:noFill/>
            <a:ln w="19050">
              <a:noFill/>
              <a:miter lim="800000"/>
              <a:headEnd/>
              <a:tailEnd/>
            </a:ln>
          </p:spPr>
          <p:txBody>
            <a:bodyPr wrap="none">
              <a:spAutoFit/>
            </a:bodyPr>
            <a:lstStyle/>
            <a:p>
              <a:pPr algn="ctr" eaLnBrk="1" hangingPunct="1">
                <a:spcBef>
                  <a:spcPct val="20000"/>
                </a:spcBef>
              </a:pPr>
              <a:r>
                <a:rPr lang="en-US" sz="1400" dirty="0">
                  <a:solidFill>
                    <a:schemeClr val="bg1"/>
                  </a:solidFill>
                </a:rPr>
                <a:t>US Presidential Speeches Tag Cloud</a:t>
              </a:r>
              <a:br>
                <a:rPr lang="en-US" sz="1400" dirty="0">
                  <a:solidFill>
                    <a:schemeClr val="bg1"/>
                  </a:solidFill>
                </a:rPr>
              </a:br>
              <a:r>
                <a:rPr lang="en-US" sz="1400" b="1" dirty="0">
                  <a:solidFill>
                    <a:schemeClr val="bg1"/>
                  </a:solidFill>
                  <a:latin typeface="Courier New" pitchFamily="49" charset="0"/>
                </a:rPr>
                <a:t>http://chir.ag/projects/preztags/</a:t>
              </a:r>
            </a:p>
          </p:txBody>
        </p:sp>
      </p:grpSp>
      <p:pic>
        <p:nvPicPr>
          <p:cNvPr id="13316" name="Picture 6" descr="speech6"/>
          <p:cNvPicPr>
            <a:picLocks noChangeAspect="1" noChangeArrowheads="1"/>
          </p:cNvPicPr>
          <p:nvPr/>
        </p:nvPicPr>
        <p:blipFill>
          <a:blip r:embed="rId4" cstate="print">
            <a:lum contrast="50000"/>
          </a:blip>
          <a:srcRect/>
          <a:stretch>
            <a:fillRect/>
          </a:stretch>
        </p:blipFill>
        <p:spPr bwMode="auto">
          <a:xfrm>
            <a:off x="1295400" y="2667000"/>
            <a:ext cx="6932613" cy="2644775"/>
          </a:xfrm>
          <a:prstGeom prst="rect">
            <a:avLst/>
          </a:prstGeom>
          <a:noFill/>
          <a:ln w="50800">
            <a:solidFill>
              <a:schemeClr val="hlink"/>
            </a:solidFill>
            <a:miter lim="800000"/>
            <a:headEnd/>
            <a:tailEnd/>
          </a:ln>
        </p:spPr>
      </p:pic>
      <p:pic>
        <p:nvPicPr>
          <p:cNvPr id="13317" name="Picture 7" descr="speech2"/>
          <p:cNvPicPr>
            <a:picLocks noChangeAspect="1" noChangeArrowheads="1"/>
          </p:cNvPicPr>
          <p:nvPr/>
        </p:nvPicPr>
        <p:blipFill>
          <a:blip r:embed="rId5" cstate="print">
            <a:lum contrast="50000"/>
          </a:blip>
          <a:srcRect/>
          <a:stretch>
            <a:fillRect/>
          </a:stretch>
        </p:blipFill>
        <p:spPr bwMode="auto">
          <a:xfrm>
            <a:off x="1828800" y="3254375"/>
            <a:ext cx="6858000" cy="2536825"/>
          </a:xfrm>
          <a:prstGeom prst="rect">
            <a:avLst/>
          </a:prstGeom>
          <a:noFill/>
          <a:ln w="50800">
            <a:solidFill>
              <a:schemeClr val="hlink"/>
            </a:solidFill>
            <a:miter lim="800000"/>
            <a:headEnd/>
            <a:tailEnd/>
          </a:ln>
        </p:spPr>
      </p:pic>
      <p:sp>
        <p:nvSpPr>
          <p:cNvPr id="13318" name="Rectangle 8"/>
          <p:cNvSpPr>
            <a:spLocks noGrp="1" noChangeArrowheads="1"/>
          </p:cNvSpPr>
          <p:nvPr>
            <p:ph type="body" idx="1"/>
          </p:nvPr>
        </p:nvSpPr>
        <p:spPr>
          <a:xfrm>
            <a:off x="152400" y="914400"/>
            <a:ext cx="8839200" cy="1143000"/>
          </a:xfrm>
        </p:spPr>
        <p:txBody>
          <a:bodyPr/>
          <a:lstStyle/>
          <a:p>
            <a:pPr marL="457200" indent="-457200" eaLnBrk="1" hangingPunct="1">
              <a:buFont typeface="Arial"/>
              <a:buChar char="•"/>
            </a:pPr>
            <a:r>
              <a:rPr lang="en-US" dirty="0" err="1" smtClean="0"/>
              <a:t>Orderless</a:t>
            </a:r>
            <a:r>
              <a:rPr lang="en-US" dirty="0" smtClean="0"/>
              <a:t> document representation: frequencies of words from a dictionary  </a:t>
            </a:r>
            <a:r>
              <a:rPr lang="en-US" sz="1400" dirty="0" smtClean="0"/>
              <a:t>Salton &amp; McGill (1983)</a:t>
            </a:r>
          </a:p>
        </p:txBody>
      </p:sp>
      <p:sp>
        <p:nvSpPr>
          <p:cNvPr id="2" name="Title 1"/>
          <p:cNvSpPr>
            <a:spLocks noGrp="1"/>
          </p:cNvSpPr>
          <p:nvPr>
            <p:ph type="title"/>
          </p:nvPr>
        </p:nvSpPr>
        <p:spPr/>
        <p:txBody>
          <a:bodyPr/>
          <a:lstStyle/>
          <a:p>
            <a:r>
              <a:rPr lang="en-US" dirty="0"/>
              <a:t>Bags of features: Motivation</a:t>
            </a:r>
          </a:p>
        </p:txBody>
      </p:sp>
    </p:spTree>
    <p:extLst>
      <p:ext uri="{BB962C8B-B14F-4D97-AF65-F5344CB8AC3E}">
        <p14:creationId xmlns:p14="http://schemas.microsoft.com/office/powerpoint/2010/main" val="7433898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p:txBody>
      </p:sp>
      <p:sp>
        <p:nvSpPr>
          <p:cNvPr id="930818" name="Rectangle 2"/>
          <p:cNvSpPr>
            <a:spLocks noGrp="1" noChangeArrowheads="1"/>
          </p:cNvSpPr>
          <p:nvPr>
            <p:ph type="title"/>
          </p:nvPr>
        </p:nvSpPr>
        <p:spPr/>
        <p:txBody>
          <a:bodyPr/>
          <a:lstStyle/>
          <a:p>
            <a:pPr eaLnBrk="1" hangingPunct="1">
              <a:defRPr/>
            </a:pPr>
            <a:r>
              <a:rPr lang="en-US" dirty="0" smtClean="0"/>
              <a:t>Spatial pyramids</a:t>
            </a:r>
          </a:p>
        </p:txBody>
      </p:sp>
      <p:sp>
        <p:nvSpPr>
          <p:cNvPr id="4" name="Content Placeholder 3"/>
          <p:cNvSpPr>
            <a:spLocks noGrp="1"/>
          </p:cNvSpPr>
          <p:nvPr>
            <p:ph idx="1"/>
          </p:nvPr>
        </p:nvSpPr>
        <p:spPr/>
        <p:txBody>
          <a:bodyPr/>
          <a:lstStyle/>
          <a:p>
            <a:endParaRPr lang="en-US"/>
          </a:p>
        </p:txBody>
      </p:sp>
      <p:pic>
        <p:nvPicPr>
          <p:cNvPr id="16388" name="Picture 4"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sp>
        <p:nvSpPr>
          <p:cNvPr id="16392" name="AutoShape 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sp>
        <p:nvSpPr>
          <p:cNvPr id="16393" name="Text Box 9"/>
          <p:cNvSpPr txBox="1">
            <a:spLocks noChangeArrowheads="1"/>
          </p:cNvSpPr>
          <p:nvPr/>
        </p:nvSpPr>
        <p:spPr bwMode="auto">
          <a:xfrm>
            <a:off x="1323975" y="5988050"/>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smtClean="0">
                <a:solidFill>
                  <a:srgbClr val="FFFFFF"/>
                </a:solidFill>
              </a:rPr>
              <a:t>level 0</a:t>
            </a:r>
          </a:p>
        </p:txBody>
      </p:sp>
      <p:sp>
        <p:nvSpPr>
          <p:cNvPr id="16395" name="Text Box 18"/>
          <p:cNvSpPr txBox="1">
            <a:spLocks noChangeArrowheads="1"/>
          </p:cNvSpPr>
          <p:nvPr/>
        </p:nvSpPr>
        <p:spPr bwMode="auto">
          <a:xfrm>
            <a:off x="2894013" y="6477000"/>
            <a:ext cx="3409950" cy="304800"/>
          </a:xfrm>
          <a:prstGeom prst="rect">
            <a:avLst/>
          </a:prstGeom>
          <a:noFill/>
          <a:ln w="9525">
            <a:noFill/>
            <a:miter lim="800000"/>
            <a:headEnd/>
            <a:tailEnd/>
          </a:ln>
        </p:spPr>
        <p:txBody>
          <a:bodyPr wrap="none">
            <a:spAutoFit/>
          </a:bodyPr>
          <a:lstStyle/>
          <a:p>
            <a:pPr algn="ctr" eaLnBrk="1" hangingPunct="1"/>
            <a:r>
              <a:rPr lang="en-US" sz="1400" dirty="0" err="1" smtClean="0"/>
              <a:t>Lazebnik</a:t>
            </a:r>
            <a:r>
              <a:rPr lang="en-US" sz="1400" dirty="0" smtClean="0"/>
              <a:t>, </a:t>
            </a:r>
            <a:r>
              <a:rPr lang="en-US" sz="1400" dirty="0" err="1" smtClean="0"/>
              <a:t>Schmid</a:t>
            </a:r>
            <a:r>
              <a:rPr lang="en-US" sz="1400" dirty="0" smtClean="0"/>
              <a:t> &amp; Ponce (CVPR 2006)</a:t>
            </a:r>
          </a:p>
        </p:txBody>
      </p:sp>
    </p:spTree>
    <p:extLst>
      <p:ext uri="{BB962C8B-B14F-4D97-AF65-F5344CB8AC3E}">
        <p14:creationId xmlns:p14="http://schemas.microsoft.com/office/powerpoint/2010/main" val="1592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p:txBody>
      </p:sp>
      <p:sp>
        <p:nvSpPr>
          <p:cNvPr id="930818" name="Rectangle 2"/>
          <p:cNvSpPr>
            <a:spLocks noGrp="1" noChangeArrowheads="1"/>
          </p:cNvSpPr>
          <p:nvPr>
            <p:ph type="title"/>
          </p:nvPr>
        </p:nvSpPr>
        <p:spPr/>
        <p:txBody>
          <a:bodyPr/>
          <a:lstStyle/>
          <a:p>
            <a:pPr eaLnBrk="1" hangingPunct="1">
              <a:defRPr/>
            </a:pPr>
            <a:r>
              <a:rPr lang="en-US" dirty="0" smtClean="0"/>
              <a:t>Spatial pyramids</a:t>
            </a:r>
          </a:p>
        </p:txBody>
      </p:sp>
      <p:sp>
        <p:nvSpPr>
          <p:cNvPr id="4" name="Content Placeholder 3"/>
          <p:cNvSpPr>
            <a:spLocks noGrp="1"/>
          </p:cNvSpPr>
          <p:nvPr>
            <p:ph idx="1"/>
          </p:nvPr>
        </p:nvSpPr>
        <p:spPr/>
        <p:txBody>
          <a:bodyPr/>
          <a:lstStyle/>
          <a:p>
            <a:endParaRPr lang="en-US"/>
          </a:p>
        </p:txBody>
      </p:sp>
      <p:pic>
        <p:nvPicPr>
          <p:cNvPr id="16388" name="Picture 4"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sp>
        <p:nvSpPr>
          <p:cNvPr id="16390" name="Line 6"/>
          <p:cNvSpPr>
            <a:spLocks noChangeShapeType="1"/>
          </p:cNvSpPr>
          <p:nvPr/>
        </p:nvSpPr>
        <p:spPr bwMode="auto">
          <a:xfrm>
            <a:off x="4603750" y="1600200"/>
            <a:ext cx="0" cy="2274888"/>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6391" name="Line 7"/>
          <p:cNvSpPr>
            <a:spLocks noChangeShapeType="1"/>
          </p:cNvSpPr>
          <p:nvPr/>
        </p:nvSpPr>
        <p:spPr bwMode="auto">
          <a:xfrm>
            <a:off x="3046413" y="2732088"/>
            <a:ext cx="3114675" cy="0"/>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6392" name="AutoShape 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sp>
        <p:nvSpPr>
          <p:cNvPr id="16393" name="Text Box 9"/>
          <p:cNvSpPr txBox="1">
            <a:spLocks noChangeArrowheads="1"/>
          </p:cNvSpPr>
          <p:nvPr/>
        </p:nvSpPr>
        <p:spPr bwMode="auto">
          <a:xfrm>
            <a:off x="1323975" y="5988050"/>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smtClean="0">
                <a:solidFill>
                  <a:srgbClr val="FFFFFF"/>
                </a:solidFill>
              </a:rPr>
              <a:t>level 0</a:t>
            </a:r>
          </a:p>
        </p:txBody>
      </p:sp>
      <p:grpSp>
        <p:nvGrpSpPr>
          <p:cNvPr id="2" name="Group 10"/>
          <p:cNvGrpSpPr>
            <a:grpSpLocks/>
          </p:cNvGrpSpPr>
          <p:nvPr/>
        </p:nvGrpSpPr>
        <p:grpSpPr bwMode="auto">
          <a:xfrm>
            <a:off x="3587750" y="3967163"/>
            <a:ext cx="2017713" cy="2322512"/>
            <a:chOff x="2068" y="2499"/>
            <a:chExt cx="1271" cy="1463"/>
          </a:xfrm>
        </p:grpSpPr>
        <p:grpSp>
          <p:nvGrpSpPr>
            <p:cNvPr id="3" name="Group 11"/>
            <p:cNvGrpSpPr>
              <a:grpSpLocks/>
            </p:cNvGrpSpPr>
            <p:nvPr/>
          </p:nvGrpSpPr>
          <p:grpSpPr bwMode="auto">
            <a:xfrm>
              <a:off x="2068" y="2750"/>
              <a:ext cx="1271" cy="1014"/>
              <a:chOff x="1968" y="2812"/>
              <a:chExt cx="1680" cy="1316"/>
            </a:xfrm>
          </p:grpSpPr>
          <p:pic>
            <p:nvPicPr>
              <p:cNvPr id="16399" name="Picture 12" descr="texton_ind_1_1"/>
              <p:cNvPicPr>
                <a:picLocks noChangeAspect="1" noChangeArrowheads="1"/>
              </p:cNvPicPr>
              <p:nvPr/>
            </p:nvPicPr>
            <p:blipFill>
              <a:blip r:embed="rId5" cstate="print"/>
              <a:srcRect/>
              <a:stretch>
                <a:fillRect/>
              </a:stretch>
            </p:blipFill>
            <p:spPr bwMode="auto">
              <a:xfrm>
                <a:off x="1968" y="3485"/>
                <a:ext cx="816" cy="643"/>
              </a:xfrm>
              <a:prstGeom prst="rect">
                <a:avLst/>
              </a:prstGeom>
              <a:noFill/>
              <a:ln w="9525">
                <a:noFill/>
                <a:miter lim="800000"/>
                <a:headEnd/>
                <a:tailEnd/>
              </a:ln>
            </p:spPr>
          </p:pic>
          <p:pic>
            <p:nvPicPr>
              <p:cNvPr id="16400" name="Picture 13" descr="texton_ind_1_2"/>
              <p:cNvPicPr>
                <a:picLocks noChangeAspect="1" noChangeArrowheads="1"/>
              </p:cNvPicPr>
              <p:nvPr/>
            </p:nvPicPr>
            <p:blipFill>
              <a:blip r:embed="rId6" cstate="print"/>
              <a:srcRect/>
              <a:stretch>
                <a:fillRect/>
              </a:stretch>
            </p:blipFill>
            <p:spPr bwMode="auto">
              <a:xfrm>
                <a:off x="1968" y="2812"/>
                <a:ext cx="816" cy="644"/>
              </a:xfrm>
              <a:prstGeom prst="rect">
                <a:avLst/>
              </a:prstGeom>
              <a:noFill/>
              <a:ln w="9525">
                <a:noFill/>
                <a:miter lim="800000"/>
                <a:headEnd/>
                <a:tailEnd/>
              </a:ln>
            </p:spPr>
          </p:pic>
          <p:pic>
            <p:nvPicPr>
              <p:cNvPr id="16401" name="Picture 14" descr="texton_ind_1_3"/>
              <p:cNvPicPr>
                <a:picLocks noChangeAspect="1" noChangeArrowheads="1"/>
              </p:cNvPicPr>
              <p:nvPr/>
            </p:nvPicPr>
            <p:blipFill>
              <a:blip r:embed="rId7" cstate="print"/>
              <a:srcRect/>
              <a:stretch>
                <a:fillRect/>
              </a:stretch>
            </p:blipFill>
            <p:spPr bwMode="auto">
              <a:xfrm>
                <a:off x="2832" y="2812"/>
                <a:ext cx="816" cy="643"/>
              </a:xfrm>
              <a:prstGeom prst="rect">
                <a:avLst/>
              </a:prstGeom>
              <a:noFill/>
              <a:ln w="9525">
                <a:noFill/>
                <a:miter lim="800000"/>
                <a:headEnd/>
                <a:tailEnd/>
              </a:ln>
            </p:spPr>
          </p:pic>
          <p:pic>
            <p:nvPicPr>
              <p:cNvPr id="16402" name="Picture 15" descr="texton_ind_1_4"/>
              <p:cNvPicPr>
                <a:picLocks noChangeAspect="1" noChangeArrowheads="1"/>
              </p:cNvPicPr>
              <p:nvPr/>
            </p:nvPicPr>
            <p:blipFill>
              <a:blip r:embed="rId8" cstate="print"/>
              <a:srcRect/>
              <a:stretch>
                <a:fillRect/>
              </a:stretch>
            </p:blipFill>
            <p:spPr bwMode="auto">
              <a:xfrm>
                <a:off x="2832" y="3485"/>
                <a:ext cx="816" cy="643"/>
              </a:xfrm>
              <a:prstGeom prst="rect">
                <a:avLst/>
              </a:prstGeom>
              <a:noFill/>
              <a:ln w="9525">
                <a:noFill/>
                <a:miter lim="800000"/>
                <a:headEnd/>
                <a:tailEnd/>
              </a:ln>
            </p:spPr>
          </p:pic>
        </p:grpSp>
        <p:sp>
          <p:nvSpPr>
            <p:cNvPr id="16397" name="AutoShape 16"/>
            <p:cNvSpPr>
              <a:spLocks noChangeArrowheads="1"/>
            </p:cNvSpPr>
            <p:nvPr/>
          </p:nvSpPr>
          <p:spPr bwMode="auto">
            <a:xfrm>
              <a:off x="2589" y="2499"/>
              <a:ext cx="217" cy="194"/>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sp>
          <p:nvSpPr>
            <p:cNvPr id="16398" name="Text Box 17"/>
            <p:cNvSpPr txBox="1">
              <a:spLocks noChangeArrowheads="1"/>
            </p:cNvSpPr>
            <p:nvPr/>
          </p:nvSpPr>
          <p:spPr bwMode="auto">
            <a:xfrm>
              <a:off x="2482" y="3770"/>
              <a:ext cx="439" cy="192"/>
            </a:xfrm>
            <a:prstGeom prst="rect">
              <a:avLst/>
            </a:prstGeom>
            <a:noFill/>
            <a:ln w="9525">
              <a:noFill/>
              <a:miter lim="800000"/>
              <a:headEnd/>
              <a:tailEnd/>
            </a:ln>
          </p:spPr>
          <p:txBody>
            <a:bodyPr wrap="none">
              <a:spAutoFit/>
            </a:bodyPr>
            <a:lstStyle/>
            <a:p>
              <a:pPr eaLnBrk="1" hangingPunct="1">
                <a:spcBef>
                  <a:spcPct val="50000"/>
                </a:spcBef>
              </a:pPr>
              <a:r>
                <a:rPr lang="en-US" sz="1400" smtClean="0">
                  <a:solidFill>
                    <a:srgbClr val="FFFFFF"/>
                  </a:solidFill>
                </a:rPr>
                <a:t>level 1</a:t>
              </a:r>
            </a:p>
          </p:txBody>
        </p:sp>
      </p:grpSp>
      <p:sp>
        <p:nvSpPr>
          <p:cNvPr id="16395" name="Text Box 18"/>
          <p:cNvSpPr txBox="1">
            <a:spLocks noChangeArrowheads="1"/>
          </p:cNvSpPr>
          <p:nvPr/>
        </p:nvSpPr>
        <p:spPr bwMode="auto">
          <a:xfrm>
            <a:off x="2894013" y="6477000"/>
            <a:ext cx="3409950" cy="304800"/>
          </a:xfrm>
          <a:prstGeom prst="rect">
            <a:avLst/>
          </a:prstGeom>
          <a:noFill/>
          <a:ln w="9525">
            <a:noFill/>
            <a:miter lim="800000"/>
            <a:headEnd/>
            <a:tailEnd/>
          </a:ln>
        </p:spPr>
        <p:txBody>
          <a:bodyPr wrap="none">
            <a:spAutoFit/>
          </a:bodyPr>
          <a:lstStyle/>
          <a:p>
            <a:pPr algn="ctr" eaLnBrk="1" hangingPunct="1"/>
            <a:r>
              <a:rPr lang="en-US" sz="1400" dirty="0" err="1" smtClean="0"/>
              <a:t>Lazebnik</a:t>
            </a:r>
            <a:r>
              <a:rPr lang="en-US" sz="1400" dirty="0" smtClean="0"/>
              <a:t>, </a:t>
            </a:r>
            <a:r>
              <a:rPr lang="en-US" sz="1400" dirty="0" err="1" smtClean="0"/>
              <a:t>Schmid</a:t>
            </a:r>
            <a:r>
              <a:rPr lang="en-US" sz="1400" dirty="0" smtClean="0"/>
              <a:t> &amp; Ponce (CVPR 2006)</a:t>
            </a:r>
          </a:p>
        </p:txBody>
      </p:sp>
    </p:spTree>
    <p:extLst>
      <p:ext uri="{BB962C8B-B14F-4D97-AF65-F5344CB8AC3E}">
        <p14:creationId xmlns:p14="http://schemas.microsoft.com/office/powerpoint/2010/main" val="37162988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42"/>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p:txBody>
      </p:sp>
      <p:sp>
        <p:nvSpPr>
          <p:cNvPr id="931842" name="Rectangle 2"/>
          <p:cNvSpPr>
            <a:spLocks noGrp="1" noChangeArrowheads="1"/>
          </p:cNvSpPr>
          <p:nvPr>
            <p:ph type="title"/>
          </p:nvPr>
        </p:nvSpPr>
        <p:spPr/>
        <p:txBody>
          <a:bodyPr/>
          <a:lstStyle/>
          <a:p>
            <a:pPr eaLnBrk="1" hangingPunct="1">
              <a:defRPr/>
            </a:pPr>
            <a:r>
              <a:rPr lang="en-US" dirty="0" smtClean="0"/>
              <a:t>Spatial pyramids</a:t>
            </a:r>
          </a:p>
        </p:txBody>
      </p:sp>
      <p:sp>
        <p:nvSpPr>
          <p:cNvPr id="6" name="Content Placeholder 5"/>
          <p:cNvSpPr>
            <a:spLocks noGrp="1"/>
          </p:cNvSpPr>
          <p:nvPr>
            <p:ph idx="1"/>
          </p:nvPr>
        </p:nvSpPr>
        <p:spPr/>
        <p:txBody>
          <a:bodyPr/>
          <a:lstStyle/>
          <a:p>
            <a:endParaRPr lang="en-US"/>
          </a:p>
        </p:txBody>
      </p:sp>
      <p:pic>
        <p:nvPicPr>
          <p:cNvPr id="17411" name="Picture 3"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grpSp>
        <p:nvGrpSpPr>
          <p:cNvPr id="2" name="Group 4"/>
          <p:cNvGrpSpPr>
            <a:grpSpLocks/>
          </p:cNvGrpSpPr>
          <p:nvPr/>
        </p:nvGrpSpPr>
        <p:grpSpPr bwMode="auto">
          <a:xfrm>
            <a:off x="3587750" y="4365625"/>
            <a:ext cx="2017713" cy="1609725"/>
            <a:chOff x="1968" y="2812"/>
            <a:chExt cx="1680" cy="1316"/>
          </a:xfrm>
        </p:grpSpPr>
        <p:pic>
          <p:nvPicPr>
            <p:cNvPr id="17447" name="Picture 5" descr="texton_ind_1_1"/>
            <p:cNvPicPr>
              <a:picLocks noChangeAspect="1" noChangeArrowheads="1"/>
            </p:cNvPicPr>
            <p:nvPr/>
          </p:nvPicPr>
          <p:blipFill>
            <a:blip r:embed="rId4" cstate="print"/>
            <a:srcRect/>
            <a:stretch>
              <a:fillRect/>
            </a:stretch>
          </p:blipFill>
          <p:spPr bwMode="auto">
            <a:xfrm>
              <a:off x="1968" y="3485"/>
              <a:ext cx="816" cy="643"/>
            </a:xfrm>
            <a:prstGeom prst="rect">
              <a:avLst/>
            </a:prstGeom>
            <a:noFill/>
            <a:ln w="9525">
              <a:noFill/>
              <a:miter lim="800000"/>
              <a:headEnd/>
              <a:tailEnd/>
            </a:ln>
          </p:spPr>
        </p:pic>
        <p:pic>
          <p:nvPicPr>
            <p:cNvPr id="17448" name="Picture 6" descr="texton_ind_1_2"/>
            <p:cNvPicPr>
              <a:picLocks noChangeAspect="1" noChangeArrowheads="1"/>
            </p:cNvPicPr>
            <p:nvPr/>
          </p:nvPicPr>
          <p:blipFill>
            <a:blip r:embed="rId5" cstate="print"/>
            <a:srcRect/>
            <a:stretch>
              <a:fillRect/>
            </a:stretch>
          </p:blipFill>
          <p:spPr bwMode="auto">
            <a:xfrm>
              <a:off x="1968" y="2812"/>
              <a:ext cx="816" cy="644"/>
            </a:xfrm>
            <a:prstGeom prst="rect">
              <a:avLst/>
            </a:prstGeom>
            <a:noFill/>
            <a:ln w="9525">
              <a:noFill/>
              <a:miter lim="800000"/>
              <a:headEnd/>
              <a:tailEnd/>
            </a:ln>
          </p:spPr>
        </p:pic>
        <p:pic>
          <p:nvPicPr>
            <p:cNvPr id="17449" name="Picture 7" descr="texton_ind_1_3"/>
            <p:cNvPicPr>
              <a:picLocks noChangeAspect="1" noChangeArrowheads="1"/>
            </p:cNvPicPr>
            <p:nvPr/>
          </p:nvPicPr>
          <p:blipFill>
            <a:blip r:embed="rId6" cstate="print"/>
            <a:srcRect/>
            <a:stretch>
              <a:fillRect/>
            </a:stretch>
          </p:blipFill>
          <p:spPr bwMode="auto">
            <a:xfrm>
              <a:off x="2832" y="2812"/>
              <a:ext cx="816" cy="643"/>
            </a:xfrm>
            <a:prstGeom prst="rect">
              <a:avLst/>
            </a:prstGeom>
            <a:noFill/>
            <a:ln w="9525">
              <a:noFill/>
              <a:miter lim="800000"/>
              <a:headEnd/>
              <a:tailEnd/>
            </a:ln>
          </p:spPr>
        </p:pic>
        <p:pic>
          <p:nvPicPr>
            <p:cNvPr id="17450" name="Picture 8" descr="texton_ind_1_4"/>
            <p:cNvPicPr>
              <a:picLocks noChangeAspect="1" noChangeArrowheads="1"/>
            </p:cNvPicPr>
            <p:nvPr/>
          </p:nvPicPr>
          <p:blipFill>
            <a:blip r:embed="rId7" cstate="print"/>
            <a:srcRect/>
            <a:stretch>
              <a:fillRect/>
            </a:stretch>
          </p:blipFill>
          <p:spPr bwMode="auto">
            <a:xfrm>
              <a:off x="2832" y="3485"/>
              <a:ext cx="816" cy="643"/>
            </a:xfrm>
            <a:prstGeom prst="rect">
              <a:avLst/>
            </a:prstGeom>
            <a:noFill/>
            <a:ln w="9525">
              <a:noFill/>
              <a:miter lim="800000"/>
              <a:headEnd/>
              <a:tailEnd/>
            </a:ln>
          </p:spPr>
        </p:pic>
      </p:grpSp>
      <p:sp>
        <p:nvSpPr>
          <p:cNvPr id="17413" name="AutoShape 9"/>
          <p:cNvSpPr>
            <a:spLocks noChangeArrowheads="1"/>
          </p:cNvSpPr>
          <p:nvPr/>
        </p:nvSpPr>
        <p:spPr bwMode="auto">
          <a:xfrm>
            <a:off x="4414838" y="3967163"/>
            <a:ext cx="344487" cy="30797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pic>
        <p:nvPicPr>
          <p:cNvPr id="17414" name="Picture 10" descr="burma_bagan"/>
          <p:cNvPicPr>
            <a:picLocks noChangeArrowheads="1"/>
          </p:cNvPicPr>
          <p:nvPr/>
        </p:nvPicPr>
        <p:blipFill>
          <a:blip r:embed="rId8"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3" name="Group 11"/>
          <p:cNvGrpSpPr>
            <a:grpSpLocks/>
          </p:cNvGrpSpPr>
          <p:nvPr/>
        </p:nvGrpSpPr>
        <p:grpSpPr bwMode="auto">
          <a:xfrm>
            <a:off x="3048000" y="1600200"/>
            <a:ext cx="3114675" cy="2274888"/>
            <a:chOff x="1488" y="480"/>
            <a:chExt cx="2784" cy="1929"/>
          </a:xfrm>
        </p:grpSpPr>
        <p:sp>
          <p:nvSpPr>
            <p:cNvPr id="17441" name="Line 12"/>
            <p:cNvSpPr>
              <a:spLocks noChangeShapeType="1"/>
            </p:cNvSpPr>
            <p:nvPr/>
          </p:nvSpPr>
          <p:spPr bwMode="auto">
            <a:xfrm>
              <a:off x="2880" y="480"/>
              <a:ext cx="0" cy="1929"/>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7442" name="Line 13"/>
            <p:cNvSpPr>
              <a:spLocks noChangeShapeType="1"/>
            </p:cNvSpPr>
            <p:nvPr/>
          </p:nvSpPr>
          <p:spPr bwMode="auto">
            <a:xfrm>
              <a:off x="1488" y="1440"/>
              <a:ext cx="2784" cy="0"/>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7443" name="Line 14"/>
            <p:cNvSpPr>
              <a:spLocks noChangeShapeType="1"/>
            </p:cNvSpPr>
            <p:nvPr/>
          </p:nvSpPr>
          <p:spPr bwMode="auto">
            <a:xfrm>
              <a:off x="1488" y="960"/>
              <a:ext cx="2784" cy="0"/>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7444" name="Line 15"/>
            <p:cNvSpPr>
              <a:spLocks noChangeShapeType="1"/>
            </p:cNvSpPr>
            <p:nvPr/>
          </p:nvSpPr>
          <p:spPr bwMode="auto">
            <a:xfrm>
              <a:off x="1488" y="1920"/>
              <a:ext cx="2784" cy="0"/>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7445" name="Line 16"/>
            <p:cNvSpPr>
              <a:spLocks noChangeShapeType="1"/>
            </p:cNvSpPr>
            <p:nvPr/>
          </p:nvSpPr>
          <p:spPr bwMode="auto">
            <a:xfrm>
              <a:off x="2176" y="480"/>
              <a:ext cx="0" cy="1929"/>
            </a:xfrm>
            <a:prstGeom prst="line">
              <a:avLst/>
            </a:prstGeom>
            <a:noFill/>
            <a:ln w="31750">
              <a:solidFill>
                <a:srgbClr val="FFFF00"/>
              </a:solidFill>
              <a:round/>
              <a:headEnd/>
              <a:tailEnd/>
            </a:ln>
          </p:spPr>
          <p:txBody>
            <a:bodyPr/>
            <a:lstStyle/>
            <a:p>
              <a:endParaRPr lang="en-US" smtClean="0">
                <a:solidFill>
                  <a:srgbClr val="000000"/>
                </a:solidFill>
              </a:endParaRPr>
            </a:p>
          </p:txBody>
        </p:sp>
        <p:sp>
          <p:nvSpPr>
            <p:cNvPr id="17446" name="Line 17"/>
            <p:cNvSpPr>
              <a:spLocks noChangeShapeType="1"/>
            </p:cNvSpPr>
            <p:nvPr/>
          </p:nvSpPr>
          <p:spPr bwMode="auto">
            <a:xfrm>
              <a:off x="3570" y="480"/>
              <a:ext cx="0" cy="1929"/>
            </a:xfrm>
            <a:prstGeom prst="line">
              <a:avLst/>
            </a:prstGeom>
            <a:noFill/>
            <a:ln w="31750">
              <a:solidFill>
                <a:srgbClr val="FFFF00"/>
              </a:solidFill>
              <a:round/>
              <a:headEnd/>
              <a:tailEnd/>
            </a:ln>
          </p:spPr>
          <p:txBody>
            <a:bodyPr/>
            <a:lstStyle/>
            <a:p>
              <a:endParaRPr lang="en-US" smtClean="0">
                <a:solidFill>
                  <a:srgbClr val="000000"/>
                </a:solidFill>
              </a:endParaRPr>
            </a:p>
          </p:txBody>
        </p:sp>
      </p:grpSp>
      <p:sp>
        <p:nvSpPr>
          <p:cNvPr id="17416" name="AutoShape 1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sp>
        <p:nvSpPr>
          <p:cNvPr id="17417" name="Text Box 19"/>
          <p:cNvSpPr txBox="1">
            <a:spLocks noChangeArrowheads="1"/>
          </p:cNvSpPr>
          <p:nvPr/>
        </p:nvSpPr>
        <p:spPr bwMode="auto">
          <a:xfrm>
            <a:off x="1323975" y="5988050"/>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smtClean="0">
                <a:solidFill>
                  <a:srgbClr val="FFFFFF"/>
                </a:solidFill>
              </a:rPr>
              <a:t>level 0</a:t>
            </a:r>
          </a:p>
        </p:txBody>
      </p:sp>
      <p:sp>
        <p:nvSpPr>
          <p:cNvPr id="17418" name="Text Box 20"/>
          <p:cNvSpPr txBox="1">
            <a:spLocks noChangeArrowheads="1"/>
          </p:cNvSpPr>
          <p:nvPr/>
        </p:nvSpPr>
        <p:spPr bwMode="auto">
          <a:xfrm>
            <a:off x="4244975" y="5984875"/>
            <a:ext cx="696913" cy="304800"/>
          </a:xfrm>
          <a:prstGeom prst="rect">
            <a:avLst/>
          </a:prstGeom>
          <a:noFill/>
          <a:ln w="9525">
            <a:noFill/>
            <a:miter lim="800000"/>
            <a:headEnd/>
            <a:tailEnd/>
          </a:ln>
        </p:spPr>
        <p:txBody>
          <a:bodyPr wrap="none">
            <a:spAutoFit/>
          </a:bodyPr>
          <a:lstStyle/>
          <a:p>
            <a:pPr eaLnBrk="1" hangingPunct="1">
              <a:spcBef>
                <a:spcPct val="50000"/>
              </a:spcBef>
            </a:pPr>
            <a:r>
              <a:rPr lang="en-US" sz="1400" smtClean="0">
                <a:solidFill>
                  <a:srgbClr val="FFFFFF"/>
                </a:solidFill>
              </a:rPr>
              <a:t>level 1</a:t>
            </a:r>
          </a:p>
        </p:txBody>
      </p:sp>
      <p:grpSp>
        <p:nvGrpSpPr>
          <p:cNvPr id="4" name="Group 21"/>
          <p:cNvGrpSpPr>
            <a:grpSpLocks/>
          </p:cNvGrpSpPr>
          <p:nvPr/>
        </p:nvGrpSpPr>
        <p:grpSpPr bwMode="auto">
          <a:xfrm>
            <a:off x="6172200" y="3932238"/>
            <a:ext cx="2362200" cy="2357437"/>
            <a:chOff x="3798" y="3007"/>
            <a:chExt cx="1420" cy="1293"/>
          </a:xfrm>
        </p:grpSpPr>
        <p:grpSp>
          <p:nvGrpSpPr>
            <p:cNvPr id="5" name="Group 22"/>
            <p:cNvGrpSpPr>
              <a:grpSpLocks/>
            </p:cNvGrpSpPr>
            <p:nvPr/>
          </p:nvGrpSpPr>
          <p:grpSpPr bwMode="auto">
            <a:xfrm>
              <a:off x="4005" y="3245"/>
              <a:ext cx="1213" cy="883"/>
              <a:chOff x="3792" y="2812"/>
              <a:chExt cx="1680" cy="1316"/>
            </a:xfrm>
          </p:grpSpPr>
          <p:pic>
            <p:nvPicPr>
              <p:cNvPr id="17425" name="Picture 23" descr="texton_ind_2_1"/>
              <p:cNvPicPr>
                <a:picLocks noChangeAspect="1" noChangeArrowheads="1"/>
              </p:cNvPicPr>
              <p:nvPr/>
            </p:nvPicPr>
            <p:blipFill>
              <a:blip r:embed="rId9" cstate="print"/>
              <a:srcRect/>
              <a:stretch>
                <a:fillRect/>
              </a:stretch>
            </p:blipFill>
            <p:spPr bwMode="auto">
              <a:xfrm>
                <a:off x="3792" y="2812"/>
                <a:ext cx="384" cy="303"/>
              </a:xfrm>
              <a:prstGeom prst="rect">
                <a:avLst/>
              </a:prstGeom>
              <a:noFill/>
              <a:ln w="9525">
                <a:noFill/>
                <a:miter lim="800000"/>
                <a:headEnd/>
                <a:tailEnd/>
              </a:ln>
            </p:spPr>
          </p:pic>
          <p:pic>
            <p:nvPicPr>
              <p:cNvPr id="17426" name="Picture 24" descr="texton_ind_2_2"/>
              <p:cNvPicPr>
                <a:picLocks noChangeAspect="1" noChangeArrowheads="1"/>
              </p:cNvPicPr>
              <p:nvPr/>
            </p:nvPicPr>
            <p:blipFill>
              <a:blip r:embed="rId10" cstate="print"/>
              <a:srcRect/>
              <a:stretch>
                <a:fillRect/>
              </a:stretch>
            </p:blipFill>
            <p:spPr bwMode="auto">
              <a:xfrm>
                <a:off x="4224" y="3153"/>
                <a:ext cx="384" cy="303"/>
              </a:xfrm>
              <a:prstGeom prst="rect">
                <a:avLst/>
              </a:prstGeom>
              <a:noFill/>
              <a:ln w="9525">
                <a:noFill/>
                <a:miter lim="800000"/>
                <a:headEnd/>
                <a:tailEnd/>
              </a:ln>
            </p:spPr>
          </p:pic>
          <p:pic>
            <p:nvPicPr>
              <p:cNvPr id="17427" name="Picture 25" descr="texton_ind_2_3"/>
              <p:cNvPicPr>
                <a:picLocks noChangeAspect="1" noChangeArrowheads="1"/>
              </p:cNvPicPr>
              <p:nvPr/>
            </p:nvPicPr>
            <p:blipFill>
              <a:blip r:embed="rId11" cstate="print"/>
              <a:srcRect/>
              <a:stretch>
                <a:fillRect/>
              </a:stretch>
            </p:blipFill>
            <p:spPr bwMode="auto">
              <a:xfrm>
                <a:off x="4656" y="2812"/>
                <a:ext cx="384" cy="303"/>
              </a:xfrm>
              <a:prstGeom prst="rect">
                <a:avLst/>
              </a:prstGeom>
              <a:noFill/>
              <a:ln w="9525">
                <a:noFill/>
                <a:miter lim="800000"/>
                <a:headEnd/>
                <a:tailEnd/>
              </a:ln>
            </p:spPr>
          </p:pic>
          <p:pic>
            <p:nvPicPr>
              <p:cNvPr id="17428" name="Picture 26" descr="texton_ind_2_4"/>
              <p:cNvPicPr>
                <a:picLocks noChangeAspect="1" noChangeArrowheads="1"/>
              </p:cNvPicPr>
              <p:nvPr/>
            </p:nvPicPr>
            <p:blipFill>
              <a:blip r:embed="rId12" cstate="print"/>
              <a:srcRect/>
              <a:stretch>
                <a:fillRect/>
              </a:stretch>
            </p:blipFill>
            <p:spPr bwMode="auto">
              <a:xfrm>
                <a:off x="5088" y="2817"/>
                <a:ext cx="384" cy="303"/>
              </a:xfrm>
              <a:prstGeom prst="rect">
                <a:avLst/>
              </a:prstGeom>
              <a:noFill/>
              <a:ln w="9525">
                <a:noFill/>
                <a:miter lim="800000"/>
                <a:headEnd/>
                <a:tailEnd/>
              </a:ln>
            </p:spPr>
          </p:pic>
          <p:pic>
            <p:nvPicPr>
              <p:cNvPr id="17429" name="Picture 27" descr="texton_ind_2_5"/>
              <p:cNvPicPr>
                <a:picLocks noChangeAspect="1" noChangeArrowheads="1"/>
              </p:cNvPicPr>
              <p:nvPr/>
            </p:nvPicPr>
            <p:blipFill>
              <a:blip r:embed="rId13" cstate="print"/>
              <a:srcRect/>
              <a:stretch>
                <a:fillRect/>
              </a:stretch>
            </p:blipFill>
            <p:spPr bwMode="auto">
              <a:xfrm>
                <a:off x="3792" y="3153"/>
                <a:ext cx="384" cy="302"/>
              </a:xfrm>
              <a:prstGeom prst="rect">
                <a:avLst/>
              </a:prstGeom>
              <a:noFill/>
              <a:ln w="9525">
                <a:noFill/>
                <a:miter lim="800000"/>
                <a:headEnd/>
                <a:tailEnd/>
              </a:ln>
            </p:spPr>
          </p:pic>
          <p:pic>
            <p:nvPicPr>
              <p:cNvPr id="17430" name="Picture 28" descr="texton_ind_2_6"/>
              <p:cNvPicPr>
                <a:picLocks noChangeAspect="1" noChangeArrowheads="1"/>
              </p:cNvPicPr>
              <p:nvPr/>
            </p:nvPicPr>
            <p:blipFill>
              <a:blip r:embed="rId14" cstate="print"/>
              <a:srcRect/>
              <a:stretch>
                <a:fillRect/>
              </a:stretch>
            </p:blipFill>
            <p:spPr bwMode="auto">
              <a:xfrm>
                <a:off x="4224" y="2812"/>
                <a:ext cx="384" cy="303"/>
              </a:xfrm>
              <a:prstGeom prst="rect">
                <a:avLst/>
              </a:prstGeom>
              <a:noFill/>
              <a:ln w="9525">
                <a:noFill/>
                <a:miter lim="800000"/>
                <a:headEnd/>
                <a:tailEnd/>
              </a:ln>
            </p:spPr>
          </p:pic>
          <p:pic>
            <p:nvPicPr>
              <p:cNvPr id="17431" name="Picture 29" descr="texton_ind_2_7"/>
              <p:cNvPicPr>
                <a:picLocks noChangeAspect="1" noChangeArrowheads="1"/>
              </p:cNvPicPr>
              <p:nvPr/>
            </p:nvPicPr>
            <p:blipFill>
              <a:blip r:embed="rId15" cstate="print"/>
              <a:srcRect/>
              <a:stretch>
                <a:fillRect/>
              </a:stretch>
            </p:blipFill>
            <p:spPr bwMode="auto">
              <a:xfrm>
                <a:off x="5088" y="3153"/>
                <a:ext cx="384" cy="303"/>
              </a:xfrm>
              <a:prstGeom prst="rect">
                <a:avLst/>
              </a:prstGeom>
              <a:noFill/>
              <a:ln w="9525">
                <a:noFill/>
                <a:miter lim="800000"/>
                <a:headEnd/>
                <a:tailEnd/>
              </a:ln>
            </p:spPr>
          </p:pic>
          <p:pic>
            <p:nvPicPr>
              <p:cNvPr id="17432" name="Picture 30" descr="texton_ind_2_8"/>
              <p:cNvPicPr>
                <a:picLocks noChangeAspect="1" noChangeArrowheads="1"/>
              </p:cNvPicPr>
              <p:nvPr/>
            </p:nvPicPr>
            <p:blipFill>
              <a:blip r:embed="rId16" cstate="print"/>
              <a:srcRect/>
              <a:stretch>
                <a:fillRect/>
              </a:stretch>
            </p:blipFill>
            <p:spPr bwMode="auto">
              <a:xfrm flipV="1">
                <a:off x="4656" y="3153"/>
                <a:ext cx="384" cy="302"/>
              </a:xfrm>
              <a:prstGeom prst="rect">
                <a:avLst/>
              </a:prstGeom>
              <a:noFill/>
              <a:ln w="9525">
                <a:noFill/>
                <a:miter lim="800000"/>
                <a:headEnd/>
                <a:tailEnd/>
              </a:ln>
            </p:spPr>
          </p:pic>
          <p:pic>
            <p:nvPicPr>
              <p:cNvPr id="17433" name="Picture 31" descr="texton_ind_2_9"/>
              <p:cNvPicPr>
                <a:picLocks noChangeAspect="1" noChangeArrowheads="1"/>
              </p:cNvPicPr>
              <p:nvPr/>
            </p:nvPicPr>
            <p:blipFill>
              <a:blip r:embed="rId17" cstate="print"/>
              <a:srcRect/>
              <a:stretch>
                <a:fillRect/>
              </a:stretch>
            </p:blipFill>
            <p:spPr bwMode="auto">
              <a:xfrm>
                <a:off x="3792" y="3489"/>
                <a:ext cx="384" cy="303"/>
              </a:xfrm>
              <a:prstGeom prst="rect">
                <a:avLst/>
              </a:prstGeom>
              <a:noFill/>
              <a:ln w="9525">
                <a:noFill/>
                <a:miter lim="800000"/>
                <a:headEnd/>
                <a:tailEnd/>
              </a:ln>
            </p:spPr>
          </p:pic>
          <p:pic>
            <p:nvPicPr>
              <p:cNvPr id="17434" name="Picture 32" descr="texton_ind_2_10"/>
              <p:cNvPicPr>
                <a:picLocks noChangeAspect="1" noChangeArrowheads="1"/>
              </p:cNvPicPr>
              <p:nvPr/>
            </p:nvPicPr>
            <p:blipFill>
              <a:blip r:embed="rId18" cstate="print"/>
              <a:srcRect/>
              <a:stretch>
                <a:fillRect/>
              </a:stretch>
            </p:blipFill>
            <p:spPr bwMode="auto">
              <a:xfrm>
                <a:off x="4656" y="3825"/>
                <a:ext cx="384" cy="303"/>
              </a:xfrm>
              <a:prstGeom prst="rect">
                <a:avLst/>
              </a:prstGeom>
              <a:noFill/>
              <a:ln w="9525">
                <a:noFill/>
                <a:miter lim="800000"/>
                <a:headEnd/>
                <a:tailEnd/>
              </a:ln>
            </p:spPr>
          </p:pic>
          <p:pic>
            <p:nvPicPr>
              <p:cNvPr id="17435" name="Picture 33" descr="texton_ind_2_11"/>
              <p:cNvPicPr>
                <a:picLocks noChangeAspect="1" noChangeArrowheads="1"/>
              </p:cNvPicPr>
              <p:nvPr/>
            </p:nvPicPr>
            <p:blipFill>
              <a:blip r:embed="rId19" cstate="print"/>
              <a:srcRect/>
              <a:stretch>
                <a:fillRect/>
              </a:stretch>
            </p:blipFill>
            <p:spPr bwMode="auto">
              <a:xfrm>
                <a:off x="4656" y="3489"/>
                <a:ext cx="384" cy="303"/>
              </a:xfrm>
              <a:prstGeom prst="rect">
                <a:avLst/>
              </a:prstGeom>
              <a:noFill/>
              <a:ln w="9525">
                <a:noFill/>
                <a:miter lim="800000"/>
                <a:headEnd/>
                <a:tailEnd/>
              </a:ln>
            </p:spPr>
          </p:pic>
          <p:pic>
            <p:nvPicPr>
              <p:cNvPr id="17436" name="Picture 34" descr="texton_ind_2_12"/>
              <p:cNvPicPr>
                <a:picLocks noChangeAspect="1" noChangeArrowheads="1"/>
              </p:cNvPicPr>
              <p:nvPr/>
            </p:nvPicPr>
            <p:blipFill>
              <a:blip r:embed="rId20" cstate="print"/>
              <a:srcRect/>
              <a:stretch>
                <a:fillRect/>
              </a:stretch>
            </p:blipFill>
            <p:spPr bwMode="auto">
              <a:xfrm>
                <a:off x="4224" y="3489"/>
                <a:ext cx="384" cy="303"/>
              </a:xfrm>
              <a:prstGeom prst="rect">
                <a:avLst/>
              </a:prstGeom>
              <a:noFill/>
              <a:ln w="9525">
                <a:noFill/>
                <a:miter lim="800000"/>
                <a:headEnd/>
                <a:tailEnd/>
              </a:ln>
            </p:spPr>
          </p:pic>
          <p:pic>
            <p:nvPicPr>
              <p:cNvPr id="17437" name="Picture 35" descr="texton_ind_2_13"/>
              <p:cNvPicPr>
                <a:picLocks noChangeAspect="1" noChangeArrowheads="1"/>
              </p:cNvPicPr>
              <p:nvPr/>
            </p:nvPicPr>
            <p:blipFill>
              <a:blip r:embed="rId21" cstate="print"/>
              <a:srcRect/>
              <a:stretch>
                <a:fillRect/>
              </a:stretch>
            </p:blipFill>
            <p:spPr bwMode="auto">
              <a:xfrm>
                <a:off x="3800" y="3831"/>
                <a:ext cx="376" cy="297"/>
              </a:xfrm>
              <a:prstGeom prst="rect">
                <a:avLst/>
              </a:prstGeom>
              <a:noFill/>
              <a:ln w="9525">
                <a:noFill/>
                <a:miter lim="800000"/>
                <a:headEnd/>
                <a:tailEnd/>
              </a:ln>
            </p:spPr>
          </p:pic>
          <p:pic>
            <p:nvPicPr>
              <p:cNvPr id="17438" name="Picture 36" descr="texton_ind_2_14"/>
              <p:cNvPicPr>
                <a:picLocks noChangeAspect="1" noChangeArrowheads="1"/>
              </p:cNvPicPr>
              <p:nvPr/>
            </p:nvPicPr>
            <p:blipFill>
              <a:blip r:embed="rId22" cstate="print"/>
              <a:srcRect/>
              <a:stretch>
                <a:fillRect/>
              </a:stretch>
            </p:blipFill>
            <p:spPr bwMode="auto">
              <a:xfrm>
                <a:off x="4224" y="3825"/>
                <a:ext cx="384" cy="303"/>
              </a:xfrm>
              <a:prstGeom prst="rect">
                <a:avLst/>
              </a:prstGeom>
              <a:noFill/>
              <a:ln w="9525">
                <a:noFill/>
                <a:miter lim="800000"/>
                <a:headEnd/>
                <a:tailEnd/>
              </a:ln>
            </p:spPr>
          </p:pic>
          <p:pic>
            <p:nvPicPr>
              <p:cNvPr id="17439" name="Picture 37" descr="texton_ind_2_15"/>
              <p:cNvPicPr>
                <a:picLocks noChangeAspect="1" noChangeArrowheads="1"/>
              </p:cNvPicPr>
              <p:nvPr/>
            </p:nvPicPr>
            <p:blipFill>
              <a:blip r:embed="rId23" cstate="print"/>
              <a:srcRect/>
              <a:stretch>
                <a:fillRect/>
              </a:stretch>
            </p:blipFill>
            <p:spPr bwMode="auto">
              <a:xfrm>
                <a:off x="5088" y="3825"/>
                <a:ext cx="384" cy="303"/>
              </a:xfrm>
              <a:prstGeom prst="rect">
                <a:avLst/>
              </a:prstGeom>
              <a:noFill/>
              <a:ln w="9525">
                <a:noFill/>
                <a:miter lim="800000"/>
                <a:headEnd/>
                <a:tailEnd/>
              </a:ln>
            </p:spPr>
          </p:pic>
          <p:pic>
            <p:nvPicPr>
              <p:cNvPr id="17440" name="Picture 38" descr="texton_ind_2_16"/>
              <p:cNvPicPr>
                <a:picLocks noChangeAspect="1" noChangeArrowheads="1"/>
              </p:cNvPicPr>
              <p:nvPr/>
            </p:nvPicPr>
            <p:blipFill>
              <a:blip r:embed="rId24" cstate="print"/>
              <a:srcRect/>
              <a:stretch>
                <a:fillRect/>
              </a:stretch>
            </p:blipFill>
            <p:spPr bwMode="auto">
              <a:xfrm>
                <a:off x="5088" y="3489"/>
                <a:ext cx="384" cy="303"/>
              </a:xfrm>
              <a:prstGeom prst="rect">
                <a:avLst/>
              </a:prstGeom>
              <a:noFill/>
              <a:ln w="9525">
                <a:noFill/>
                <a:miter lim="800000"/>
                <a:headEnd/>
                <a:tailEnd/>
              </a:ln>
            </p:spPr>
          </p:pic>
        </p:grpSp>
        <p:sp>
          <p:nvSpPr>
            <p:cNvPr id="17423" name="AutoShape 39"/>
            <p:cNvSpPr>
              <a:spLocks noChangeArrowheads="1"/>
            </p:cNvSpPr>
            <p:nvPr/>
          </p:nvSpPr>
          <p:spPr bwMode="auto">
            <a:xfrm rot="19173154" flipH="1">
              <a:off x="3798" y="3007"/>
              <a:ext cx="207" cy="170"/>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smtClean="0">
                <a:solidFill>
                  <a:srgbClr val="000000"/>
                </a:solidFill>
              </a:endParaRPr>
            </a:p>
          </p:txBody>
        </p:sp>
        <p:sp>
          <p:nvSpPr>
            <p:cNvPr id="17424" name="Text Box 40"/>
            <p:cNvSpPr txBox="1">
              <a:spLocks noChangeArrowheads="1"/>
            </p:cNvSpPr>
            <p:nvPr/>
          </p:nvSpPr>
          <p:spPr bwMode="auto">
            <a:xfrm>
              <a:off x="4389" y="4133"/>
              <a:ext cx="419" cy="167"/>
            </a:xfrm>
            <a:prstGeom prst="rect">
              <a:avLst/>
            </a:prstGeom>
            <a:noFill/>
            <a:ln w="9525">
              <a:noFill/>
              <a:miter lim="800000"/>
              <a:headEnd/>
              <a:tailEnd/>
            </a:ln>
          </p:spPr>
          <p:txBody>
            <a:bodyPr wrap="none">
              <a:spAutoFit/>
            </a:bodyPr>
            <a:lstStyle/>
            <a:p>
              <a:pPr eaLnBrk="1" hangingPunct="1">
                <a:spcBef>
                  <a:spcPct val="50000"/>
                </a:spcBef>
              </a:pPr>
              <a:r>
                <a:rPr lang="en-US" sz="1400" smtClean="0">
                  <a:solidFill>
                    <a:srgbClr val="FFFFFF"/>
                  </a:solidFill>
                </a:rPr>
                <a:t>level 2</a:t>
              </a:r>
            </a:p>
          </p:txBody>
        </p:sp>
      </p:grpSp>
      <p:sp>
        <p:nvSpPr>
          <p:cNvPr id="17421" name="Text Box 42"/>
          <p:cNvSpPr txBox="1">
            <a:spLocks noChangeArrowheads="1"/>
          </p:cNvSpPr>
          <p:nvPr/>
        </p:nvSpPr>
        <p:spPr bwMode="auto">
          <a:xfrm>
            <a:off x="2890838" y="6477000"/>
            <a:ext cx="3409950" cy="304800"/>
          </a:xfrm>
          <a:prstGeom prst="rect">
            <a:avLst/>
          </a:prstGeom>
          <a:noFill/>
          <a:ln w="9525">
            <a:noFill/>
            <a:miter lim="800000"/>
            <a:headEnd/>
            <a:tailEnd/>
          </a:ln>
        </p:spPr>
        <p:txBody>
          <a:bodyPr wrap="none">
            <a:spAutoFit/>
          </a:bodyPr>
          <a:lstStyle/>
          <a:p>
            <a:pPr algn="ctr" eaLnBrk="1" hangingPunct="1"/>
            <a:r>
              <a:rPr lang="en-US" sz="1400" smtClean="0"/>
              <a:t>Lazebnik, Schmid &amp; Ponce (CVPR 2006)</a:t>
            </a:r>
          </a:p>
        </p:txBody>
      </p:sp>
    </p:spTree>
    <p:extLst>
      <p:ext uri="{BB962C8B-B14F-4D97-AF65-F5344CB8AC3E}">
        <p14:creationId xmlns:p14="http://schemas.microsoft.com/office/powerpoint/2010/main" val="32966850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lstStyle/>
          <a:p>
            <a:pPr eaLnBrk="1" hangingPunct="1">
              <a:defRPr/>
            </a:pPr>
            <a:r>
              <a:rPr lang="en-US" dirty="0" smtClean="0"/>
              <a:t>Spatial pyramids</a:t>
            </a:r>
          </a:p>
        </p:txBody>
      </p:sp>
      <p:sp>
        <p:nvSpPr>
          <p:cNvPr id="2" name="Content Placeholder 1"/>
          <p:cNvSpPr>
            <a:spLocks noGrp="1"/>
          </p:cNvSpPr>
          <p:nvPr>
            <p:ph idx="1"/>
          </p:nvPr>
        </p:nvSpPr>
        <p:spPr/>
        <p:txBody>
          <a:bodyPr/>
          <a:lstStyle/>
          <a:p>
            <a:pPr marL="457200" indent="-457200">
              <a:buFont typeface="Arial"/>
              <a:buChar char="•"/>
            </a:pPr>
            <a:r>
              <a:rPr lang="en-US" dirty="0" smtClean="0"/>
              <a:t>Scene classification results</a:t>
            </a:r>
            <a:endParaRPr lang="en-US" dirty="0"/>
          </a:p>
        </p:txBody>
      </p:sp>
      <p:pic>
        <p:nvPicPr>
          <p:cNvPr id="18435" name="Picture 3" descr="scene_categories2"/>
          <p:cNvPicPr>
            <a:picLocks noChangeAspect="1" noChangeArrowheads="1"/>
          </p:cNvPicPr>
          <p:nvPr/>
        </p:nvPicPr>
        <p:blipFill>
          <a:blip r:embed="rId3" cstate="print"/>
          <a:srcRect/>
          <a:stretch>
            <a:fillRect/>
          </a:stretch>
        </p:blipFill>
        <p:spPr bwMode="auto">
          <a:xfrm>
            <a:off x="0" y="1765300"/>
            <a:ext cx="9144000" cy="2120900"/>
          </a:xfrm>
          <a:prstGeom prst="rect">
            <a:avLst/>
          </a:prstGeom>
          <a:noFill/>
          <a:ln w="9525">
            <a:noFill/>
            <a:miter lim="800000"/>
            <a:headEnd/>
            <a:tailEnd/>
          </a:ln>
        </p:spPr>
      </p:pic>
      <p:pic>
        <p:nvPicPr>
          <p:cNvPr id="18436" name="Picture 4" descr="scene_categories_results2"/>
          <p:cNvPicPr>
            <a:picLocks noChangeAspect="1" noChangeArrowheads="1"/>
          </p:cNvPicPr>
          <p:nvPr/>
        </p:nvPicPr>
        <p:blipFill>
          <a:blip r:embed="rId4" cstate="print"/>
          <a:srcRect/>
          <a:stretch>
            <a:fillRect/>
          </a:stretch>
        </p:blipFill>
        <p:spPr bwMode="auto">
          <a:xfrm>
            <a:off x="1066800" y="4089400"/>
            <a:ext cx="6934200" cy="2236788"/>
          </a:xfrm>
          <a:prstGeom prst="rect">
            <a:avLst/>
          </a:prstGeom>
          <a:noFill/>
          <a:ln w="9525">
            <a:noFill/>
            <a:miter lim="800000"/>
            <a:headEnd/>
            <a:tailEnd/>
          </a:ln>
        </p:spPr>
      </p:pic>
    </p:spTree>
    <p:extLst>
      <p:ext uri="{BB962C8B-B14F-4D97-AF65-F5344CB8AC3E}">
        <p14:creationId xmlns:p14="http://schemas.microsoft.com/office/powerpoint/2010/main" val="1043309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lstStyle/>
          <a:p>
            <a:pPr eaLnBrk="1" hangingPunct="1">
              <a:defRPr/>
            </a:pPr>
            <a:r>
              <a:rPr lang="en-US" dirty="0" smtClean="0"/>
              <a:t>Spatial pyramids</a:t>
            </a:r>
          </a:p>
        </p:txBody>
      </p:sp>
      <p:sp>
        <p:nvSpPr>
          <p:cNvPr id="3" name="Content Placeholder 2"/>
          <p:cNvSpPr>
            <a:spLocks noGrp="1"/>
          </p:cNvSpPr>
          <p:nvPr>
            <p:ph idx="1"/>
          </p:nvPr>
        </p:nvSpPr>
        <p:spPr/>
        <p:txBody>
          <a:bodyPr/>
          <a:lstStyle/>
          <a:p>
            <a:pPr marL="457200" indent="-457200">
              <a:buFont typeface="Arial"/>
              <a:buChar char="•"/>
            </a:pPr>
            <a:r>
              <a:rPr lang="en-US" dirty="0" smtClean="0"/>
              <a:t>Caltech101 classification results</a:t>
            </a:r>
            <a:endParaRPr lang="en-US" dirty="0"/>
          </a:p>
        </p:txBody>
      </p:sp>
      <p:pic>
        <p:nvPicPr>
          <p:cNvPr id="19459" name="Picture 3" descr="image_0002"/>
          <p:cNvPicPr>
            <a:picLocks noChangeAspect="1" noChangeArrowheads="1"/>
          </p:cNvPicPr>
          <p:nvPr/>
        </p:nvPicPr>
        <p:blipFill>
          <a:blip r:embed="rId3" cstate="print"/>
          <a:srcRect/>
          <a:stretch>
            <a:fillRect/>
          </a:stretch>
        </p:blipFill>
        <p:spPr bwMode="auto">
          <a:xfrm>
            <a:off x="381000" y="1808163"/>
            <a:ext cx="982663" cy="1071562"/>
          </a:xfrm>
          <a:prstGeom prst="rect">
            <a:avLst/>
          </a:prstGeom>
          <a:noFill/>
          <a:ln w="9525">
            <a:solidFill>
              <a:schemeClr val="bg1"/>
            </a:solidFill>
            <a:miter lim="800000"/>
            <a:headEnd/>
            <a:tailEnd/>
          </a:ln>
        </p:spPr>
      </p:pic>
      <p:pic>
        <p:nvPicPr>
          <p:cNvPr id="19460" name="Picture 4" descr="image_0024"/>
          <p:cNvPicPr>
            <a:picLocks noChangeAspect="1" noChangeArrowheads="1"/>
          </p:cNvPicPr>
          <p:nvPr/>
        </p:nvPicPr>
        <p:blipFill>
          <a:blip r:embed="rId4" cstate="print"/>
          <a:srcRect/>
          <a:stretch>
            <a:fillRect/>
          </a:stretch>
        </p:blipFill>
        <p:spPr bwMode="auto">
          <a:xfrm>
            <a:off x="1419225" y="1808163"/>
            <a:ext cx="1247775" cy="1071562"/>
          </a:xfrm>
          <a:prstGeom prst="rect">
            <a:avLst/>
          </a:prstGeom>
          <a:noFill/>
          <a:ln w="9525">
            <a:solidFill>
              <a:schemeClr val="bg1"/>
            </a:solidFill>
            <a:miter lim="800000"/>
            <a:headEnd/>
            <a:tailEnd/>
          </a:ln>
        </p:spPr>
      </p:pic>
      <p:pic>
        <p:nvPicPr>
          <p:cNvPr id="19461" name="Picture 5" descr="image_0009"/>
          <p:cNvPicPr>
            <a:picLocks noChangeAspect="1" noChangeArrowheads="1"/>
          </p:cNvPicPr>
          <p:nvPr/>
        </p:nvPicPr>
        <p:blipFill>
          <a:blip r:embed="rId5" cstate="print"/>
          <a:srcRect/>
          <a:stretch>
            <a:fillRect/>
          </a:stretch>
        </p:blipFill>
        <p:spPr bwMode="auto">
          <a:xfrm>
            <a:off x="2743200" y="1808163"/>
            <a:ext cx="763588" cy="1071562"/>
          </a:xfrm>
          <a:prstGeom prst="rect">
            <a:avLst/>
          </a:prstGeom>
          <a:noFill/>
          <a:ln w="9525">
            <a:solidFill>
              <a:schemeClr val="bg1"/>
            </a:solidFill>
            <a:miter lim="800000"/>
            <a:headEnd/>
            <a:tailEnd/>
          </a:ln>
        </p:spPr>
      </p:pic>
      <p:pic>
        <p:nvPicPr>
          <p:cNvPr id="19462" name="Picture 6" descr="image_0014"/>
          <p:cNvPicPr>
            <a:picLocks noChangeAspect="1" noChangeArrowheads="1"/>
          </p:cNvPicPr>
          <p:nvPr/>
        </p:nvPicPr>
        <p:blipFill>
          <a:blip r:embed="rId6" cstate="print"/>
          <a:srcRect/>
          <a:stretch>
            <a:fillRect/>
          </a:stretch>
        </p:blipFill>
        <p:spPr bwMode="auto">
          <a:xfrm>
            <a:off x="3570288" y="1808163"/>
            <a:ext cx="1484312" cy="1071562"/>
          </a:xfrm>
          <a:prstGeom prst="rect">
            <a:avLst/>
          </a:prstGeom>
          <a:noFill/>
          <a:ln w="9525">
            <a:solidFill>
              <a:schemeClr val="bg1"/>
            </a:solidFill>
            <a:miter lim="800000"/>
            <a:headEnd/>
            <a:tailEnd/>
          </a:ln>
        </p:spPr>
      </p:pic>
      <p:pic>
        <p:nvPicPr>
          <p:cNvPr id="19463" name="Picture 7" descr="image_0011"/>
          <p:cNvPicPr>
            <a:picLocks noChangeAspect="1" noChangeArrowheads="1"/>
          </p:cNvPicPr>
          <p:nvPr/>
        </p:nvPicPr>
        <p:blipFill>
          <a:blip r:embed="rId7" cstate="print"/>
          <a:srcRect/>
          <a:stretch>
            <a:fillRect/>
          </a:stretch>
        </p:blipFill>
        <p:spPr bwMode="auto">
          <a:xfrm>
            <a:off x="5870575" y="1808163"/>
            <a:ext cx="1516063" cy="1071562"/>
          </a:xfrm>
          <a:prstGeom prst="rect">
            <a:avLst/>
          </a:prstGeom>
          <a:noFill/>
          <a:ln w="9525">
            <a:solidFill>
              <a:schemeClr val="bg1"/>
            </a:solidFill>
            <a:miter lim="800000"/>
            <a:headEnd/>
            <a:tailEnd/>
          </a:ln>
        </p:spPr>
      </p:pic>
      <p:pic>
        <p:nvPicPr>
          <p:cNvPr id="19464" name="Picture 8" descr="image_0018"/>
          <p:cNvPicPr>
            <a:picLocks noChangeAspect="1" noChangeArrowheads="1"/>
          </p:cNvPicPr>
          <p:nvPr/>
        </p:nvPicPr>
        <p:blipFill>
          <a:blip r:embed="rId8" cstate="print"/>
          <a:srcRect/>
          <a:stretch>
            <a:fillRect/>
          </a:stretch>
        </p:blipFill>
        <p:spPr bwMode="auto">
          <a:xfrm>
            <a:off x="381000" y="2951163"/>
            <a:ext cx="1112838" cy="1071562"/>
          </a:xfrm>
          <a:prstGeom prst="rect">
            <a:avLst/>
          </a:prstGeom>
          <a:noFill/>
          <a:ln w="9525">
            <a:solidFill>
              <a:schemeClr val="bg1"/>
            </a:solidFill>
            <a:miter lim="800000"/>
            <a:headEnd/>
            <a:tailEnd/>
          </a:ln>
        </p:spPr>
      </p:pic>
      <p:pic>
        <p:nvPicPr>
          <p:cNvPr id="19465" name="Picture 9" descr="image_0018"/>
          <p:cNvPicPr>
            <a:picLocks noChangeAspect="1" noChangeArrowheads="1"/>
          </p:cNvPicPr>
          <p:nvPr/>
        </p:nvPicPr>
        <p:blipFill>
          <a:blip r:embed="rId9" cstate="print"/>
          <a:srcRect/>
          <a:stretch>
            <a:fillRect/>
          </a:stretch>
        </p:blipFill>
        <p:spPr bwMode="auto">
          <a:xfrm>
            <a:off x="5127625" y="1808163"/>
            <a:ext cx="660400" cy="1071562"/>
          </a:xfrm>
          <a:prstGeom prst="rect">
            <a:avLst/>
          </a:prstGeom>
          <a:noFill/>
          <a:ln w="9525">
            <a:solidFill>
              <a:schemeClr val="bg1"/>
            </a:solidFill>
            <a:miter lim="800000"/>
            <a:headEnd/>
            <a:tailEnd/>
          </a:ln>
        </p:spPr>
      </p:pic>
      <p:pic>
        <p:nvPicPr>
          <p:cNvPr id="19466" name="Picture 10" descr="image_0012"/>
          <p:cNvPicPr>
            <a:picLocks noChangeAspect="1" noChangeArrowheads="1"/>
          </p:cNvPicPr>
          <p:nvPr/>
        </p:nvPicPr>
        <p:blipFill>
          <a:blip r:embed="rId10" cstate="print"/>
          <a:srcRect/>
          <a:stretch>
            <a:fillRect/>
          </a:stretch>
        </p:blipFill>
        <p:spPr bwMode="auto">
          <a:xfrm>
            <a:off x="7443788" y="1808163"/>
            <a:ext cx="1319212" cy="1071562"/>
          </a:xfrm>
          <a:prstGeom prst="rect">
            <a:avLst/>
          </a:prstGeom>
          <a:noFill/>
          <a:ln w="9525">
            <a:solidFill>
              <a:schemeClr val="bg1"/>
            </a:solidFill>
            <a:miter lim="800000"/>
            <a:headEnd/>
            <a:tailEnd/>
          </a:ln>
        </p:spPr>
      </p:pic>
      <p:pic>
        <p:nvPicPr>
          <p:cNvPr id="19467" name="Picture 11" descr="image_0035"/>
          <p:cNvPicPr>
            <a:picLocks noChangeAspect="1" noChangeArrowheads="1"/>
          </p:cNvPicPr>
          <p:nvPr/>
        </p:nvPicPr>
        <p:blipFill>
          <a:blip r:embed="rId11" cstate="print"/>
          <a:srcRect/>
          <a:stretch>
            <a:fillRect/>
          </a:stretch>
        </p:blipFill>
        <p:spPr bwMode="auto">
          <a:xfrm>
            <a:off x="1568450" y="2951163"/>
            <a:ext cx="1135063" cy="1071562"/>
          </a:xfrm>
          <a:prstGeom prst="rect">
            <a:avLst/>
          </a:prstGeom>
          <a:noFill/>
          <a:ln w="9525">
            <a:solidFill>
              <a:schemeClr val="bg1"/>
            </a:solidFill>
            <a:miter lim="800000"/>
            <a:headEnd/>
            <a:tailEnd/>
          </a:ln>
        </p:spPr>
      </p:pic>
      <p:pic>
        <p:nvPicPr>
          <p:cNvPr id="19468" name="Picture 12" descr="image_0006"/>
          <p:cNvPicPr>
            <a:picLocks noChangeAspect="1" noChangeArrowheads="1"/>
          </p:cNvPicPr>
          <p:nvPr/>
        </p:nvPicPr>
        <p:blipFill>
          <a:blip r:embed="rId12" cstate="print"/>
          <a:srcRect/>
          <a:stretch>
            <a:fillRect/>
          </a:stretch>
        </p:blipFill>
        <p:spPr bwMode="auto">
          <a:xfrm>
            <a:off x="2754313" y="2951163"/>
            <a:ext cx="800100" cy="1071562"/>
          </a:xfrm>
          <a:prstGeom prst="rect">
            <a:avLst/>
          </a:prstGeom>
          <a:noFill/>
          <a:ln w="9525">
            <a:solidFill>
              <a:schemeClr val="bg1"/>
            </a:solidFill>
            <a:miter lim="800000"/>
            <a:headEnd/>
            <a:tailEnd/>
          </a:ln>
        </p:spPr>
      </p:pic>
      <p:pic>
        <p:nvPicPr>
          <p:cNvPr id="19469" name="Picture 13" descr="image_0010"/>
          <p:cNvPicPr>
            <a:picLocks noChangeAspect="1" noChangeArrowheads="1"/>
          </p:cNvPicPr>
          <p:nvPr/>
        </p:nvPicPr>
        <p:blipFill>
          <a:blip r:embed="rId13" cstate="print"/>
          <a:srcRect/>
          <a:stretch>
            <a:fillRect/>
          </a:stretch>
        </p:blipFill>
        <p:spPr bwMode="auto">
          <a:xfrm>
            <a:off x="3616325" y="2951163"/>
            <a:ext cx="1625600" cy="1071562"/>
          </a:xfrm>
          <a:prstGeom prst="rect">
            <a:avLst/>
          </a:prstGeom>
          <a:noFill/>
          <a:ln w="9525">
            <a:solidFill>
              <a:schemeClr val="bg1"/>
            </a:solidFill>
            <a:miter lim="800000"/>
            <a:headEnd/>
            <a:tailEnd/>
          </a:ln>
        </p:spPr>
      </p:pic>
      <p:pic>
        <p:nvPicPr>
          <p:cNvPr id="19470" name="Picture 14" descr="image_0013"/>
          <p:cNvPicPr>
            <a:picLocks noChangeAspect="1" noChangeArrowheads="1"/>
          </p:cNvPicPr>
          <p:nvPr/>
        </p:nvPicPr>
        <p:blipFill>
          <a:blip r:embed="rId14" cstate="print"/>
          <a:srcRect/>
          <a:stretch>
            <a:fillRect/>
          </a:stretch>
        </p:blipFill>
        <p:spPr bwMode="auto">
          <a:xfrm>
            <a:off x="5334000" y="2951163"/>
            <a:ext cx="1352550" cy="1071562"/>
          </a:xfrm>
          <a:prstGeom prst="rect">
            <a:avLst/>
          </a:prstGeom>
          <a:noFill/>
          <a:ln w="9525">
            <a:solidFill>
              <a:schemeClr val="bg1"/>
            </a:solidFill>
            <a:miter lim="800000"/>
            <a:headEnd/>
            <a:tailEnd/>
          </a:ln>
        </p:spPr>
      </p:pic>
      <p:pic>
        <p:nvPicPr>
          <p:cNvPr id="19471" name="Picture 15" descr="image_0028"/>
          <p:cNvPicPr>
            <a:picLocks noChangeAspect="1" noChangeArrowheads="1"/>
          </p:cNvPicPr>
          <p:nvPr/>
        </p:nvPicPr>
        <p:blipFill>
          <a:blip r:embed="rId15" cstate="print"/>
          <a:srcRect/>
          <a:stretch>
            <a:fillRect/>
          </a:stretch>
        </p:blipFill>
        <p:spPr bwMode="auto">
          <a:xfrm>
            <a:off x="6759575" y="2951163"/>
            <a:ext cx="631825" cy="1071562"/>
          </a:xfrm>
          <a:prstGeom prst="rect">
            <a:avLst/>
          </a:prstGeom>
          <a:noFill/>
          <a:ln w="9525">
            <a:solidFill>
              <a:schemeClr val="bg1"/>
            </a:solidFill>
            <a:miter lim="800000"/>
            <a:headEnd/>
            <a:tailEnd/>
          </a:ln>
        </p:spPr>
      </p:pic>
      <p:pic>
        <p:nvPicPr>
          <p:cNvPr id="19472" name="Picture 16" descr="image_0006"/>
          <p:cNvPicPr>
            <a:picLocks noChangeAspect="1" noChangeArrowheads="1"/>
          </p:cNvPicPr>
          <p:nvPr/>
        </p:nvPicPr>
        <p:blipFill>
          <a:blip r:embed="rId16" cstate="print"/>
          <a:srcRect/>
          <a:stretch>
            <a:fillRect/>
          </a:stretch>
        </p:blipFill>
        <p:spPr bwMode="auto">
          <a:xfrm>
            <a:off x="7467600" y="2951163"/>
            <a:ext cx="1295400" cy="1071562"/>
          </a:xfrm>
          <a:prstGeom prst="rect">
            <a:avLst/>
          </a:prstGeom>
          <a:noFill/>
          <a:ln w="9525">
            <a:solidFill>
              <a:schemeClr val="bg1"/>
            </a:solidFill>
            <a:miter lim="800000"/>
            <a:headEnd/>
            <a:tailEnd/>
          </a:ln>
        </p:spPr>
      </p:pic>
      <p:pic>
        <p:nvPicPr>
          <p:cNvPr id="19476" name="Picture 20" descr="caltech101_results2"/>
          <p:cNvPicPr>
            <a:picLocks noChangeAspect="1" noChangeArrowheads="1"/>
          </p:cNvPicPr>
          <p:nvPr/>
        </p:nvPicPr>
        <p:blipFill>
          <a:blip r:embed="rId17" cstate="print"/>
          <a:srcRect/>
          <a:stretch>
            <a:fillRect/>
          </a:stretch>
        </p:blipFill>
        <p:spPr bwMode="auto">
          <a:xfrm>
            <a:off x="838200" y="4089400"/>
            <a:ext cx="7508875" cy="2540000"/>
          </a:xfrm>
          <a:prstGeom prst="rect">
            <a:avLst/>
          </a:prstGeom>
          <a:noFill/>
          <a:ln w="9525">
            <a:noFill/>
            <a:miter lim="800000"/>
            <a:headEnd/>
            <a:tailEnd/>
          </a:ln>
        </p:spPr>
      </p:pic>
    </p:spTree>
    <p:extLst>
      <p:ext uri="{BB962C8B-B14F-4D97-AF65-F5344CB8AC3E}">
        <p14:creationId xmlns:p14="http://schemas.microsoft.com/office/powerpoint/2010/main" val="3558999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pPr eaLnBrk="1" hangingPunct="1"/>
            <a:r>
              <a:rPr lang="en-US" dirty="0" smtClean="0">
                <a:latin typeface="+mn-lt"/>
              </a:rPr>
              <a:t>Traditional recognition </a:t>
            </a:r>
            <a:r>
              <a:rPr lang="en-US" dirty="0">
                <a:latin typeface="+mn-lt"/>
              </a:rPr>
              <a:t>p</a:t>
            </a:r>
            <a:r>
              <a:rPr lang="en-US" dirty="0" smtClean="0">
                <a:latin typeface="+mn-lt"/>
              </a:rPr>
              <a:t>ipeline</a:t>
            </a:r>
            <a:endParaRPr lang="en-US" dirty="0">
              <a:latin typeface="+mn-lt"/>
            </a:endParaRPr>
          </a:p>
        </p:txBody>
      </p:sp>
      <p:sp>
        <p:nvSpPr>
          <p:cNvPr id="2" name="Rounded Rectangle 1"/>
          <p:cNvSpPr>
            <a:spLocks noChangeArrowheads="1"/>
          </p:cNvSpPr>
          <p:nvPr/>
        </p:nvSpPr>
        <p:spPr bwMode="auto">
          <a:xfrm>
            <a:off x="1749425" y="2057400"/>
            <a:ext cx="2593975" cy="1600200"/>
          </a:xfrm>
          <a:prstGeom prst="roundRect">
            <a:avLst>
              <a:gd name="adj" fmla="val 16667"/>
            </a:avLst>
          </a:prstGeom>
          <a:solidFill>
            <a:srgbClr val="FF0000"/>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b="0" dirty="0">
                <a:solidFill>
                  <a:srgbClr val="000000"/>
                </a:solidFill>
                <a:latin typeface="Arial"/>
                <a:cs typeface="Adobe Caslon Pro"/>
              </a:rPr>
              <a:t>Hand-designed</a:t>
            </a:r>
            <a:br>
              <a:rPr lang="en-US" sz="2400" b="0" dirty="0">
                <a:solidFill>
                  <a:srgbClr val="000000"/>
                </a:solidFill>
                <a:latin typeface="Arial"/>
                <a:cs typeface="Adobe Caslon Pro"/>
              </a:rPr>
            </a:br>
            <a:r>
              <a:rPr lang="en-US" sz="2400" b="0" dirty="0" smtClean="0">
                <a:solidFill>
                  <a:srgbClr val="000000"/>
                </a:solidFill>
                <a:latin typeface="Arial"/>
                <a:cs typeface="Adobe Caslon Pro"/>
              </a:rPr>
              <a:t>feature extraction</a:t>
            </a:r>
            <a:endParaRPr lang="en-US" sz="2400" b="0" dirty="0">
              <a:solidFill>
                <a:srgbClr val="000000"/>
              </a:solidFill>
              <a:latin typeface="Arial"/>
              <a:cs typeface="Adobe Caslon Pro"/>
            </a:endParaRPr>
          </a:p>
        </p:txBody>
      </p:sp>
      <p:sp>
        <p:nvSpPr>
          <p:cNvPr id="12" name="Rounded Rectangle 11"/>
          <p:cNvSpPr>
            <a:spLocks noChangeArrowheads="1"/>
          </p:cNvSpPr>
          <p:nvPr/>
        </p:nvSpPr>
        <p:spPr bwMode="auto">
          <a:xfrm>
            <a:off x="4876310" y="2057400"/>
            <a:ext cx="2593975" cy="1600200"/>
          </a:xfrm>
          <a:prstGeom prst="roundRect">
            <a:avLst>
              <a:gd name="adj" fmla="val 16667"/>
            </a:avLst>
          </a:prstGeom>
          <a:solidFill>
            <a:srgbClr val="0000FF"/>
          </a:solidFill>
          <a:ln w="9525">
            <a:solidFill>
              <a:schemeClr val="bg1"/>
            </a:solidFill>
            <a:round/>
            <a:headEnd/>
            <a:tailEnd/>
          </a:ln>
          <a:effectLst>
            <a:outerShdw dist="23000" dir="5400000" rotWithShape="0">
              <a:srgbClr val="808080">
                <a:alpha val="34998"/>
              </a:srgbClr>
            </a:outerShdw>
          </a:effectLst>
        </p:spPr>
        <p:txBody>
          <a:bodyPr lIns="91430" tIns="45715" rIns="91430" bIns="45715" anchor="ctr"/>
          <a:lstStyle/>
          <a:p>
            <a:pPr algn="ctr" eaLnBrk="0" hangingPunct="0">
              <a:spcBef>
                <a:spcPct val="0"/>
              </a:spcBef>
              <a:defRPr/>
            </a:pPr>
            <a:r>
              <a:rPr lang="en-US" sz="2400" b="0" dirty="0">
                <a:solidFill>
                  <a:srgbClr val="000000"/>
                </a:solidFill>
                <a:latin typeface="Arial"/>
                <a:cs typeface="Adobe Caslon Pro"/>
              </a:rPr>
              <a:t>Trainable</a:t>
            </a:r>
            <a:br>
              <a:rPr lang="en-US" sz="2400" b="0" dirty="0">
                <a:solidFill>
                  <a:srgbClr val="000000"/>
                </a:solidFill>
                <a:latin typeface="Arial"/>
                <a:cs typeface="Adobe Caslon Pro"/>
              </a:rPr>
            </a:br>
            <a:r>
              <a:rPr lang="en-US" sz="2400" b="0" dirty="0" smtClean="0">
                <a:solidFill>
                  <a:srgbClr val="000000"/>
                </a:solidFill>
                <a:latin typeface="Arial"/>
                <a:cs typeface="Adobe Caslon Pro"/>
              </a:rPr>
              <a:t>classifier</a:t>
            </a:r>
            <a:endParaRPr lang="en-US" sz="2400" b="0" dirty="0">
              <a:solidFill>
                <a:srgbClr val="000000"/>
              </a:solidFill>
              <a:latin typeface="Arial"/>
              <a:cs typeface="Adobe Caslon Pro"/>
            </a:endParaRPr>
          </a:p>
        </p:txBody>
      </p:sp>
      <p:sp>
        <p:nvSpPr>
          <p:cNvPr id="16" name="Right Arrow 15"/>
          <p:cNvSpPr>
            <a:spLocks noChangeArrowheads="1"/>
          </p:cNvSpPr>
          <p:nvPr/>
        </p:nvSpPr>
        <p:spPr bwMode="auto">
          <a:xfrm>
            <a:off x="1371600" y="2743200"/>
            <a:ext cx="3048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b="0">
              <a:solidFill>
                <a:srgbClr val="000000"/>
              </a:solidFill>
              <a:latin typeface="Arial"/>
              <a:cs typeface="Arial" charset="0"/>
            </a:endParaRPr>
          </a:p>
        </p:txBody>
      </p:sp>
      <p:sp>
        <p:nvSpPr>
          <p:cNvPr id="18" name="Right Arrow 17"/>
          <p:cNvSpPr>
            <a:spLocks noChangeArrowheads="1"/>
          </p:cNvSpPr>
          <p:nvPr/>
        </p:nvSpPr>
        <p:spPr bwMode="auto">
          <a:xfrm>
            <a:off x="7543309"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b="0">
              <a:solidFill>
                <a:srgbClr val="000000"/>
              </a:solidFill>
              <a:latin typeface="Arial"/>
              <a:cs typeface="Arial" charset="0"/>
            </a:endParaRPr>
          </a:p>
        </p:txBody>
      </p:sp>
      <p:sp>
        <p:nvSpPr>
          <p:cNvPr id="10253" name="TextBox 20"/>
          <p:cNvSpPr txBox="1">
            <a:spLocks noChangeArrowheads="1"/>
          </p:cNvSpPr>
          <p:nvPr/>
        </p:nvSpPr>
        <p:spPr bwMode="auto">
          <a:xfrm>
            <a:off x="247276" y="2362200"/>
            <a:ext cx="1810124" cy="8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0"/>
              </a:spcBef>
            </a:pPr>
            <a:r>
              <a:rPr lang="en-US" sz="2400" b="0" dirty="0" smtClean="0">
                <a:solidFill>
                  <a:srgbClr val="000000"/>
                </a:solidFill>
                <a:latin typeface="Arial"/>
              </a:rPr>
              <a:t>Image</a:t>
            </a:r>
          </a:p>
          <a:p>
            <a:pPr eaLnBrk="1" hangingPunct="1">
              <a:spcBef>
                <a:spcPct val="0"/>
              </a:spcBef>
            </a:pPr>
            <a:r>
              <a:rPr lang="en-US" sz="2400" b="0" dirty="0" smtClean="0">
                <a:solidFill>
                  <a:srgbClr val="000000"/>
                </a:solidFill>
                <a:latin typeface="Arial"/>
              </a:rPr>
              <a:t>Pixels</a:t>
            </a:r>
            <a:endParaRPr lang="en-US" sz="2400" b="0" dirty="0">
              <a:solidFill>
                <a:srgbClr val="000000"/>
              </a:solidFill>
              <a:latin typeface="Arial"/>
            </a:endParaRPr>
          </a:p>
        </p:txBody>
      </p:sp>
      <p:sp>
        <p:nvSpPr>
          <p:cNvPr id="20" name="TextBox 20"/>
          <p:cNvSpPr txBox="1">
            <a:spLocks noChangeArrowheads="1"/>
          </p:cNvSpPr>
          <p:nvPr/>
        </p:nvSpPr>
        <p:spPr bwMode="auto">
          <a:xfrm>
            <a:off x="7917287" y="2438400"/>
            <a:ext cx="1074313" cy="83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0"/>
              </a:spcBef>
            </a:pPr>
            <a:r>
              <a:rPr lang="en-US" sz="2400" b="0" dirty="0" smtClean="0">
                <a:solidFill>
                  <a:srgbClr val="000000"/>
                </a:solidFill>
                <a:latin typeface="Arial"/>
              </a:rPr>
              <a:t>Object</a:t>
            </a:r>
            <a:br>
              <a:rPr lang="en-US" sz="2400" b="0" dirty="0" smtClean="0">
                <a:solidFill>
                  <a:srgbClr val="000000"/>
                </a:solidFill>
                <a:latin typeface="Arial"/>
              </a:rPr>
            </a:br>
            <a:r>
              <a:rPr lang="en-US" sz="2400" b="0" dirty="0" smtClean="0">
                <a:solidFill>
                  <a:srgbClr val="000000"/>
                </a:solidFill>
                <a:latin typeface="Arial"/>
              </a:rPr>
              <a:t>Class</a:t>
            </a:r>
            <a:endParaRPr lang="en-US" sz="2400" b="0" dirty="0">
              <a:solidFill>
                <a:srgbClr val="000000"/>
              </a:solidFill>
              <a:latin typeface="Arial"/>
            </a:endParaRPr>
          </a:p>
        </p:txBody>
      </p:sp>
      <p:sp>
        <p:nvSpPr>
          <p:cNvPr id="13" name="Right Arrow 12"/>
          <p:cNvSpPr>
            <a:spLocks noChangeArrowheads="1"/>
          </p:cNvSpPr>
          <p:nvPr/>
        </p:nvSpPr>
        <p:spPr bwMode="auto">
          <a:xfrm>
            <a:off x="4419600" y="2743200"/>
            <a:ext cx="381000" cy="2286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eaLnBrk="0" hangingPunct="0">
              <a:spcBef>
                <a:spcPct val="0"/>
              </a:spcBef>
              <a:defRPr/>
            </a:pPr>
            <a:endParaRPr lang="en-US" sz="2400" b="0">
              <a:solidFill>
                <a:srgbClr val="000000"/>
              </a:solidFill>
              <a:latin typeface="Arial"/>
              <a:cs typeface="Arial" charset="0"/>
            </a:endParaRPr>
          </a:p>
        </p:txBody>
      </p:sp>
    </p:spTree>
    <p:extLst>
      <p:ext uri="{BB962C8B-B14F-4D97-AF65-F5344CB8AC3E}">
        <p14:creationId xmlns:p14="http://schemas.microsoft.com/office/powerpoint/2010/main" val="3295324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algn="l" eaLnBrk="1" hangingPunct="1"/>
            <a:r>
              <a:rPr lang="en-US" sz="3200" dirty="0" smtClean="0"/>
              <a:t>Variations within the same class</a:t>
            </a:r>
          </a:p>
        </p:txBody>
      </p:sp>
      <p:pic>
        <p:nvPicPr>
          <p:cNvPr id="1028" name="Picture 4" descr="chair"/>
          <p:cNvPicPr>
            <a:picLocks noChangeAspect="1" noChangeArrowheads="1"/>
          </p:cNvPicPr>
          <p:nvPr/>
        </p:nvPicPr>
        <p:blipFill>
          <a:blip r:embed="rId4" cstate="print"/>
          <a:srcRect t="10989" b="9891"/>
          <a:stretch>
            <a:fillRect/>
          </a:stretch>
        </p:blipFill>
        <p:spPr bwMode="auto">
          <a:xfrm>
            <a:off x="533400" y="4106863"/>
            <a:ext cx="1854200" cy="2362200"/>
          </a:xfrm>
          <a:prstGeom prst="rect">
            <a:avLst/>
          </a:prstGeom>
          <a:noFill/>
          <a:ln w="9525">
            <a:noFill/>
            <a:miter lim="800000"/>
            <a:headEnd/>
            <a:tailEnd/>
          </a:ln>
        </p:spPr>
      </p:pic>
      <p:pic>
        <p:nvPicPr>
          <p:cNvPr id="1029" name="Picture 5" descr="splash-chair"/>
          <p:cNvPicPr>
            <a:picLocks noChangeAspect="1" noChangeArrowheads="1"/>
          </p:cNvPicPr>
          <p:nvPr/>
        </p:nvPicPr>
        <p:blipFill>
          <a:blip r:embed="rId5" cstate="print"/>
          <a:srcRect/>
          <a:stretch>
            <a:fillRect/>
          </a:stretch>
        </p:blipFill>
        <p:spPr bwMode="auto">
          <a:xfrm>
            <a:off x="5638800" y="1219200"/>
            <a:ext cx="3286125" cy="2286000"/>
          </a:xfrm>
          <a:prstGeom prst="rect">
            <a:avLst/>
          </a:prstGeom>
          <a:noFill/>
          <a:ln w="9525">
            <a:noFill/>
            <a:miter lim="800000"/>
            <a:headEnd/>
            <a:tailEnd/>
          </a:ln>
        </p:spPr>
      </p:pic>
      <p:pic>
        <p:nvPicPr>
          <p:cNvPr id="1032" name="Picture 8" descr="Bertoia"/>
          <p:cNvPicPr>
            <a:picLocks noChangeAspect="1" noChangeArrowheads="1"/>
          </p:cNvPicPr>
          <p:nvPr/>
        </p:nvPicPr>
        <p:blipFill>
          <a:blip r:embed="rId6" cstate="print"/>
          <a:srcRect l="49181" t="11476" b="14754"/>
          <a:stretch>
            <a:fillRect/>
          </a:stretch>
        </p:blipFill>
        <p:spPr bwMode="auto">
          <a:xfrm>
            <a:off x="6400800" y="3962400"/>
            <a:ext cx="2590800" cy="2506663"/>
          </a:xfrm>
          <a:prstGeom prst="rect">
            <a:avLst/>
          </a:prstGeom>
          <a:noFill/>
          <a:ln w="9525">
            <a:noFill/>
            <a:miter lim="800000"/>
            <a:headEnd/>
            <a:tailEnd/>
          </a:ln>
        </p:spPr>
      </p:pic>
      <p:graphicFrame>
        <p:nvGraphicFramePr>
          <p:cNvPr id="1026" name="Object 9"/>
          <p:cNvGraphicFramePr>
            <a:graphicFrameLocks noGrp="1" noChangeAspect="1"/>
          </p:cNvGraphicFramePr>
          <p:nvPr>
            <p:ph idx="1"/>
          </p:nvPr>
        </p:nvGraphicFramePr>
        <p:xfrm>
          <a:off x="2895600" y="1219200"/>
          <a:ext cx="2514600" cy="2435225"/>
        </p:xfrm>
        <a:graphic>
          <a:graphicData uri="http://schemas.openxmlformats.org/presentationml/2006/ole">
            <mc:AlternateContent xmlns:mc="http://schemas.openxmlformats.org/markup-compatibility/2006">
              <mc:Choice xmlns:v="urn:schemas-microsoft-com:vml" Requires="v">
                <p:oleObj spid="_x0000_s130052" name="Image" r:id="rId7" imgW="8431746" imgH="8165079" progId="Photoshop.Image.10">
                  <p:embed/>
                </p:oleObj>
              </mc:Choice>
              <mc:Fallback>
                <p:oleObj name="Image" r:id="rId7" imgW="8431746" imgH="8165079" progId="Photoshop.Image.10">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1219200"/>
                        <a:ext cx="2514600" cy="24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171" y="1504950"/>
            <a:ext cx="2000250" cy="200025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05200" y="4041653"/>
            <a:ext cx="1859280" cy="2172140"/>
          </a:xfrm>
          <a:prstGeom prst="rect">
            <a:avLst/>
          </a:prstGeom>
        </p:spPr>
      </p:pic>
    </p:spTree>
    <p:extLst>
      <p:ext uri="{BB962C8B-B14F-4D97-AF65-F5344CB8AC3E}">
        <p14:creationId xmlns:p14="http://schemas.microsoft.com/office/powerpoint/2010/main" val="1820276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Classifiers: Nearest neighbor</a:t>
            </a:r>
            <a:endParaRPr lang="en-US" dirty="0"/>
          </a:p>
        </p:txBody>
      </p:sp>
      <p:sp>
        <p:nvSpPr>
          <p:cNvPr id="3" name="Content Placeholder 2"/>
          <p:cNvSpPr>
            <a:spLocks noGrp="1"/>
          </p:cNvSpPr>
          <p:nvPr>
            <p:ph idx="1"/>
          </p:nvPr>
        </p:nvSpPr>
        <p:spPr>
          <a:xfrm>
            <a:off x="228600" y="4495800"/>
            <a:ext cx="8686800" cy="1325563"/>
          </a:xfrm>
        </p:spPr>
        <p:txBody>
          <a:bodyPr/>
          <a:lstStyle/>
          <a:p>
            <a:pPr>
              <a:buNone/>
            </a:pPr>
            <a:r>
              <a:rPr lang="en-US" dirty="0">
                <a:solidFill>
                  <a:srgbClr val="0000FF"/>
                </a:solidFill>
              </a:rPr>
              <a:t>f</a:t>
            </a:r>
            <a:r>
              <a:rPr lang="en-US" dirty="0" smtClean="0">
                <a:solidFill>
                  <a:srgbClr val="0000FF"/>
                </a:solidFill>
              </a:rPr>
              <a:t>(</a:t>
            </a:r>
            <a:r>
              <a:rPr lang="en-US" b="1" dirty="0" smtClean="0">
                <a:solidFill>
                  <a:srgbClr val="0000FF"/>
                </a:solidFill>
              </a:rPr>
              <a:t>x</a:t>
            </a:r>
            <a:r>
              <a:rPr lang="en-US" dirty="0" smtClean="0">
                <a:solidFill>
                  <a:srgbClr val="0000FF"/>
                </a:solidFill>
              </a:rPr>
              <a:t>) = label of the training example nearest to </a:t>
            </a:r>
            <a:r>
              <a:rPr lang="en-US" b="1" dirty="0" smtClean="0">
                <a:solidFill>
                  <a:srgbClr val="0000FF"/>
                </a:solidFill>
              </a:rPr>
              <a:t>x</a:t>
            </a:r>
          </a:p>
          <a:p>
            <a:endParaRPr lang="en-US" sz="2400" dirty="0" smtClean="0"/>
          </a:p>
          <a:p>
            <a:r>
              <a:rPr lang="en-US" sz="2400" dirty="0" smtClean="0"/>
              <a:t>All we need is a distance function for our inputs</a:t>
            </a:r>
          </a:p>
          <a:p>
            <a:r>
              <a:rPr lang="en-US" sz="2400" dirty="0" smtClean="0"/>
              <a:t>No training required!</a:t>
            </a:r>
            <a:endParaRPr lang="en-US" sz="2400" dirty="0"/>
          </a:p>
        </p:txBody>
      </p:sp>
      <p:sp>
        <p:nvSpPr>
          <p:cNvPr id="4" name="Rectangle 3"/>
          <p:cNvSpPr/>
          <p:nvPr/>
        </p:nvSpPr>
        <p:spPr>
          <a:xfrm>
            <a:off x="2209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Rectangle 4"/>
          <p:cNvSpPr/>
          <p:nvPr/>
        </p:nvSpPr>
        <p:spPr>
          <a:xfrm>
            <a:off x="2743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3276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2362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3733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3581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Oval 9"/>
          <p:cNvSpPr/>
          <p:nvPr/>
        </p:nvSpPr>
        <p:spPr>
          <a:xfrm>
            <a:off x="5791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p:nvSpPr>
        <p:spPr>
          <a:xfrm>
            <a:off x="5029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Oval 11"/>
          <p:cNvSpPr/>
          <p:nvPr/>
        </p:nvSpPr>
        <p:spPr>
          <a:xfrm>
            <a:off x="5791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Oval 12"/>
          <p:cNvSpPr/>
          <p:nvPr/>
        </p:nvSpPr>
        <p:spPr>
          <a:xfrm>
            <a:off x="4876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a:off x="5257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4876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extBox 17"/>
          <p:cNvSpPr txBox="1"/>
          <p:nvPr/>
        </p:nvSpPr>
        <p:spPr>
          <a:xfrm>
            <a:off x="3657600" y="2234625"/>
            <a:ext cx="1066800" cy="584775"/>
          </a:xfrm>
          <a:prstGeom prst="rect">
            <a:avLst/>
          </a:prstGeom>
          <a:noFill/>
        </p:spPr>
        <p:txBody>
          <a:bodyPr wrap="square" rtlCol="0">
            <a:spAutoFit/>
          </a:bodyPr>
          <a:lstStyle/>
          <a:p>
            <a:pPr algn="ctr"/>
            <a:r>
              <a:rPr lang="en-US" sz="1600" dirty="0" smtClean="0">
                <a:solidFill>
                  <a:srgbClr val="000000"/>
                </a:solidFill>
              </a:rPr>
              <a:t>Test example</a:t>
            </a:r>
            <a:endParaRPr lang="en-US" sz="1600" dirty="0">
              <a:solidFill>
                <a:srgbClr val="000000"/>
              </a:solidFill>
            </a:endParaRPr>
          </a:p>
        </p:txBody>
      </p:sp>
      <p:sp>
        <p:nvSpPr>
          <p:cNvPr id="19" name="TextBox 18"/>
          <p:cNvSpPr txBox="1"/>
          <p:nvPr/>
        </p:nvSpPr>
        <p:spPr>
          <a:xfrm>
            <a:off x="990600" y="2286000"/>
            <a:ext cx="1295400" cy="830997"/>
          </a:xfrm>
          <a:prstGeom prst="rect">
            <a:avLst/>
          </a:prstGeom>
          <a:noFill/>
        </p:spPr>
        <p:txBody>
          <a:bodyPr wrap="square" rtlCol="0">
            <a:spAutoFit/>
          </a:bodyPr>
          <a:lstStyle/>
          <a:p>
            <a:pPr algn="ctr"/>
            <a:r>
              <a:rPr lang="en-US" sz="1600" dirty="0" smtClean="0">
                <a:solidFill>
                  <a:srgbClr val="0000FF"/>
                </a:solidFill>
              </a:rPr>
              <a:t>Training examples from class 1</a:t>
            </a:r>
            <a:endParaRPr lang="en-US" sz="1600" dirty="0">
              <a:solidFill>
                <a:srgbClr val="0000FF"/>
              </a:solidFill>
            </a:endParaRPr>
          </a:p>
        </p:txBody>
      </p:sp>
      <p:sp>
        <p:nvSpPr>
          <p:cNvPr id="20" name="TextBox 19"/>
          <p:cNvSpPr txBox="1"/>
          <p:nvPr/>
        </p:nvSpPr>
        <p:spPr>
          <a:xfrm>
            <a:off x="6248400" y="2133600"/>
            <a:ext cx="1295400" cy="830997"/>
          </a:xfrm>
          <a:prstGeom prst="rect">
            <a:avLst/>
          </a:prstGeom>
          <a:noFill/>
        </p:spPr>
        <p:txBody>
          <a:bodyPr wrap="square" rtlCol="0">
            <a:spAutoFit/>
          </a:bodyPr>
          <a:lstStyle/>
          <a:p>
            <a:pPr algn="ctr"/>
            <a:r>
              <a:rPr lang="en-US" sz="1600" dirty="0" smtClean="0">
                <a:solidFill>
                  <a:srgbClr val="FF0000"/>
                </a:solidFill>
              </a:rPr>
              <a:t>Training examples from class 2</a:t>
            </a:r>
            <a:endParaRPr lang="en-US" sz="1600" dirty="0">
              <a:solidFill>
                <a:srgbClr val="FF0000"/>
              </a:solidFill>
            </a:endParaRPr>
          </a:p>
        </p:txBody>
      </p:sp>
      <p:cxnSp>
        <p:nvCxnSpPr>
          <p:cNvPr id="23" name="Straight Arrow Connector 22"/>
          <p:cNvCxnSpPr/>
          <p:nvPr/>
        </p:nvCxnSpPr>
        <p:spPr>
          <a:xfrm rot="16200000" flipV="1">
            <a:off x="3352800" y="2057400"/>
            <a:ext cx="381000" cy="228600"/>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Diamond 20"/>
          <p:cNvSpPr/>
          <p:nvPr/>
        </p:nvSpPr>
        <p:spPr>
          <a:xfrm>
            <a:off x="3505200" y="2209800"/>
            <a:ext cx="304800" cy="3048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7999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K-nearest neighbor classifier</a:t>
            </a:r>
            <a:endParaRPr lang="en-US" dirty="0"/>
          </a:p>
        </p:txBody>
      </p:sp>
      <p:sp>
        <p:nvSpPr>
          <p:cNvPr id="18434" name="Rectangle 2"/>
          <p:cNvSpPr>
            <a:spLocks noGrp="1" noChangeArrowheads="1"/>
          </p:cNvSpPr>
          <p:nvPr>
            <p:ph idx="1"/>
          </p:nvPr>
        </p:nvSpPr>
        <p:spPr/>
        <p:txBody>
          <a:bodyPr/>
          <a:lstStyle/>
          <a:p>
            <a:pPr marL="457200" indent="-457200">
              <a:lnSpc>
                <a:spcPct val="90000"/>
              </a:lnSpc>
              <a:buFont typeface="Arial"/>
              <a:buChar char="•"/>
            </a:pPr>
            <a:r>
              <a:rPr lang="en-US" dirty="0" smtClean="0"/>
              <a:t>For a new point, find the k closest points from training data</a:t>
            </a:r>
          </a:p>
          <a:p>
            <a:pPr marL="457200" indent="-457200">
              <a:lnSpc>
                <a:spcPct val="90000"/>
              </a:lnSpc>
              <a:buFont typeface="Arial"/>
              <a:buChar char="•"/>
            </a:pPr>
            <a:r>
              <a:rPr lang="en-US" dirty="0" smtClean="0"/>
              <a:t>Vote for class label with labels of the k points </a:t>
            </a:r>
          </a:p>
        </p:txBody>
      </p:sp>
      <p:pic>
        <p:nvPicPr>
          <p:cNvPr id="18436" name="Picture 4" descr="duda_4"/>
          <p:cNvPicPr>
            <a:picLocks noChangeAspect="1" noChangeArrowheads="1"/>
          </p:cNvPicPr>
          <p:nvPr/>
        </p:nvPicPr>
        <p:blipFill>
          <a:blip r:embed="rId3" cstate="print"/>
          <a:srcRect l="25735" r="25735" b="27457"/>
          <a:stretch>
            <a:fillRect/>
          </a:stretch>
        </p:blipFill>
        <p:spPr bwMode="auto">
          <a:xfrm>
            <a:off x="2667000" y="3051667"/>
            <a:ext cx="3962400" cy="3750772"/>
          </a:xfrm>
          <a:prstGeom prst="rect">
            <a:avLst/>
          </a:prstGeom>
          <a:noFill/>
          <a:ln w="9525">
            <a:noFill/>
            <a:miter lim="800000"/>
            <a:headEnd/>
            <a:tailEnd/>
          </a:ln>
        </p:spPr>
      </p:pic>
      <p:sp>
        <p:nvSpPr>
          <p:cNvPr id="18437" name="Text Box 7"/>
          <p:cNvSpPr txBox="1">
            <a:spLocks noChangeArrowheads="1"/>
          </p:cNvSpPr>
          <p:nvPr/>
        </p:nvSpPr>
        <p:spPr bwMode="auto">
          <a:xfrm>
            <a:off x="5410200" y="3124200"/>
            <a:ext cx="852488" cy="457200"/>
          </a:xfrm>
          <a:prstGeom prst="rect">
            <a:avLst/>
          </a:prstGeom>
          <a:noFill/>
          <a:ln w="9525">
            <a:noFill/>
            <a:miter lim="800000"/>
            <a:headEnd/>
            <a:tailEnd/>
          </a:ln>
        </p:spPr>
        <p:txBody>
          <a:bodyPr wrap="none">
            <a:spAutoFit/>
          </a:bodyPr>
          <a:lstStyle/>
          <a:p>
            <a:pPr eaLnBrk="1" hangingPunct="1"/>
            <a:r>
              <a:rPr lang="en-US" dirty="0">
                <a:latin typeface="cmmi10" pitchFamily="34" charset="0"/>
              </a:rPr>
              <a:t>k</a:t>
            </a:r>
            <a:r>
              <a:rPr lang="en-US" dirty="0">
                <a:latin typeface="cmr10" pitchFamily="34" charset="0"/>
              </a:rPr>
              <a:t> = 5</a:t>
            </a:r>
          </a:p>
        </p:txBody>
      </p:sp>
    </p:spTree>
    <p:extLst>
      <p:ext uri="{BB962C8B-B14F-4D97-AF65-F5344CB8AC3E}">
        <p14:creationId xmlns:p14="http://schemas.microsoft.com/office/powerpoint/2010/main" val="30139366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K-nearest neighbor classifier</a:t>
            </a:r>
            <a:endParaRPr lang="en-US" dirty="0"/>
          </a:p>
        </p:txBody>
      </p:sp>
      <p:sp>
        <p:nvSpPr>
          <p:cNvPr id="6" name="Content Placeholder 5"/>
          <p:cNvSpPr>
            <a:spLocks noGrp="1"/>
          </p:cNvSpPr>
          <p:nvPr>
            <p:ph idx="1"/>
          </p:nvPr>
        </p:nvSpPr>
        <p:spPr>
          <a:xfrm>
            <a:off x="457200" y="4419600"/>
            <a:ext cx="8229600" cy="1706563"/>
          </a:xfrm>
        </p:spPr>
        <p:txBody>
          <a:bodyPr/>
          <a:lstStyle/>
          <a:p>
            <a:r>
              <a:rPr lang="en-US" dirty="0" smtClean="0"/>
              <a:t>Which classifier is more robust to </a:t>
            </a:r>
            <a:r>
              <a:rPr lang="en-US" i="1" dirty="0" smtClean="0"/>
              <a:t>outliers</a:t>
            </a:r>
            <a:r>
              <a:rPr lang="en-US" dirty="0" smtClean="0"/>
              <a:t>?</a:t>
            </a:r>
            <a:endParaRPr lang="en-US" dirty="0"/>
          </a:p>
        </p:txBody>
      </p:sp>
      <p:pic>
        <p:nvPicPr>
          <p:cNvPr id="4" name="Picture 3" descr="Screen Shot 2015-11-17 at 1.12.50 PM.png"/>
          <p:cNvPicPr>
            <a:picLocks noChangeAspect="1"/>
          </p:cNvPicPr>
          <p:nvPr/>
        </p:nvPicPr>
        <p:blipFill rotWithShape="1">
          <a:blip r:embed="rId2">
            <a:extLst>
              <a:ext uri="{28A0092B-C50C-407E-A947-70E740481C1C}">
                <a14:useLocalDpi xmlns:a14="http://schemas.microsoft.com/office/drawing/2010/main" val="0"/>
              </a:ext>
            </a:extLst>
          </a:blip>
          <a:srcRect b="40165"/>
          <a:stretch/>
        </p:blipFill>
        <p:spPr>
          <a:xfrm>
            <a:off x="-76200" y="1772400"/>
            <a:ext cx="9448800" cy="2390546"/>
          </a:xfrm>
          <a:prstGeom prst="rect">
            <a:avLst/>
          </a:prstGeom>
        </p:spPr>
      </p:pic>
      <p:sp>
        <p:nvSpPr>
          <p:cNvPr id="5" name="TextBox 4"/>
          <p:cNvSpPr txBox="1"/>
          <p:nvPr/>
        </p:nvSpPr>
        <p:spPr>
          <a:xfrm>
            <a:off x="1447800" y="6324600"/>
            <a:ext cx="6391493" cy="369332"/>
          </a:xfrm>
          <a:prstGeom prst="rect">
            <a:avLst/>
          </a:prstGeom>
          <a:noFill/>
        </p:spPr>
        <p:txBody>
          <a:bodyPr wrap="none" rtlCol="0">
            <a:spAutoFit/>
          </a:bodyPr>
          <a:lstStyle/>
          <a:p>
            <a:r>
              <a:rPr lang="en-US" dirty="0" smtClean="0"/>
              <a:t>Credit: Andrej </a:t>
            </a:r>
            <a:r>
              <a:rPr lang="en-US" dirty="0" err="1" smtClean="0"/>
              <a:t>Karpathy</a:t>
            </a:r>
            <a:r>
              <a:rPr lang="en-US" dirty="0"/>
              <a:t>, </a:t>
            </a:r>
            <a:r>
              <a:rPr lang="en-US" dirty="0">
                <a:hlinkClick r:id="rId3"/>
              </a:rPr>
              <a:t>http://cs231n.github.io/classification/</a:t>
            </a:r>
            <a:endParaRPr lang="en-US" dirty="0"/>
          </a:p>
        </p:txBody>
      </p:sp>
    </p:spTree>
    <p:extLst>
      <p:ext uri="{BB962C8B-B14F-4D97-AF65-F5344CB8AC3E}">
        <p14:creationId xmlns:p14="http://schemas.microsoft.com/office/powerpoint/2010/main" val="96386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
            </a:r>
            <a:r>
              <a:rPr lang="en-US" dirty="0"/>
              <a:t>n</a:t>
            </a:r>
            <a:r>
              <a:rPr lang="en-US" dirty="0" smtClean="0"/>
              <a:t>earest neighbor classifier</a:t>
            </a:r>
            <a:endParaRPr lang="en-US" dirty="0"/>
          </a:p>
        </p:txBody>
      </p:sp>
      <p:pic>
        <p:nvPicPr>
          <p:cNvPr id="4" name="Picture 3" descr="Screen Shot 2015-11-17 at 11.56.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2111"/>
            <a:ext cx="9144000" cy="4030489"/>
          </a:xfrm>
          <a:prstGeom prst="rect">
            <a:avLst/>
          </a:prstGeom>
        </p:spPr>
      </p:pic>
      <p:sp>
        <p:nvSpPr>
          <p:cNvPr id="5" name="TextBox 4"/>
          <p:cNvSpPr txBox="1"/>
          <p:nvPr/>
        </p:nvSpPr>
        <p:spPr>
          <a:xfrm>
            <a:off x="1447800" y="6324600"/>
            <a:ext cx="6391493" cy="369332"/>
          </a:xfrm>
          <a:prstGeom prst="rect">
            <a:avLst/>
          </a:prstGeom>
          <a:noFill/>
        </p:spPr>
        <p:txBody>
          <a:bodyPr wrap="none" rtlCol="0">
            <a:spAutoFit/>
          </a:bodyPr>
          <a:lstStyle/>
          <a:p>
            <a:r>
              <a:rPr lang="en-US" dirty="0" smtClean="0"/>
              <a:t>Credit: Andrej </a:t>
            </a:r>
            <a:r>
              <a:rPr lang="en-US" dirty="0" err="1" smtClean="0"/>
              <a:t>Karpathy</a:t>
            </a:r>
            <a:r>
              <a:rPr lang="en-US" dirty="0"/>
              <a:t>, </a:t>
            </a:r>
            <a:r>
              <a:rPr lang="en-US" dirty="0">
                <a:hlinkClick r:id="rId3"/>
              </a:rPr>
              <a:t>http://cs231n.github.io/classification/</a:t>
            </a:r>
            <a:endParaRPr lang="en-US" dirty="0"/>
          </a:p>
        </p:txBody>
      </p:sp>
    </p:spTree>
    <p:extLst>
      <p:ext uri="{BB962C8B-B14F-4D97-AF65-F5344CB8AC3E}">
        <p14:creationId xmlns:p14="http://schemas.microsoft.com/office/powerpoint/2010/main" val="22630742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classifiers</a:t>
            </a:r>
            <a:endParaRPr lang="en-US" dirty="0"/>
          </a:p>
        </p:txBody>
      </p:sp>
      <p:sp>
        <p:nvSpPr>
          <p:cNvPr id="3" name="Content Placeholder 2"/>
          <p:cNvSpPr>
            <a:spLocks noGrp="1"/>
          </p:cNvSpPr>
          <p:nvPr>
            <p:ph idx="1"/>
          </p:nvPr>
        </p:nvSpPr>
        <p:spPr>
          <a:xfrm>
            <a:off x="228600" y="4800600"/>
            <a:ext cx="8686800" cy="1325563"/>
          </a:xfrm>
        </p:spPr>
        <p:txBody>
          <a:bodyPr/>
          <a:lstStyle/>
          <a:p>
            <a:r>
              <a:rPr lang="en-US" sz="2800" dirty="0" smtClean="0"/>
              <a:t>Find a </a:t>
            </a:r>
            <a:r>
              <a:rPr lang="en-US" sz="2800" i="1" dirty="0" smtClean="0"/>
              <a:t>linear function </a:t>
            </a:r>
            <a:r>
              <a:rPr lang="en-US" sz="2800" dirty="0" smtClean="0"/>
              <a:t>to separate the classes:</a:t>
            </a:r>
          </a:p>
          <a:p>
            <a:endParaRPr lang="en-US" sz="1200" dirty="0" smtClean="0"/>
          </a:p>
          <a:p>
            <a:pPr algn="ctr">
              <a:buNone/>
            </a:pPr>
            <a:r>
              <a:rPr lang="en-US" sz="2800" dirty="0">
                <a:solidFill>
                  <a:srgbClr val="0000FF"/>
                </a:solidFill>
              </a:rPr>
              <a:t>	</a:t>
            </a:r>
            <a:r>
              <a:rPr lang="en-US" sz="2800" dirty="0" smtClean="0">
                <a:solidFill>
                  <a:srgbClr val="0000FF"/>
                </a:solidFill>
              </a:rPr>
              <a:t>f(</a:t>
            </a:r>
            <a:r>
              <a:rPr lang="en-US" sz="2800" b="1" dirty="0" smtClean="0">
                <a:solidFill>
                  <a:srgbClr val="0000FF"/>
                </a:solidFill>
              </a:rPr>
              <a:t>x</a:t>
            </a:r>
            <a:r>
              <a:rPr lang="en-US" sz="2800" dirty="0" smtClean="0">
                <a:solidFill>
                  <a:srgbClr val="0000FF"/>
                </a:solidFill>
              </a:rPr>
              <a:t>) = </a:t>
            </a:r>
            <a:r>
              <a:rPr lang="en-US" sz="2800" dirty="0" err="1" smtClean="0">
                <a:solidFill>
                  <a:srgbClr val="0000FF"/>
                </a:solidFill>
              </a:rPr>
              <a:t>sgn</a:t>
            </a:r>
            <a:r>
              <a:rPr lang="en-US" sz="2800" dirty="0" smtClean="0">
                <a:solidFill>
                  <a:srgbClr val="0000FF"/>
                </a:solidFill>
              </a:rPr>
              <a:t>(</a:t>
            </a:r>
            <a:r>
              <a:rPr lang="en-US" sz="2800" b="1" dirty="0" smtClean="0">
                <a:solidFill>
                  <a:srgbClr val="0000FF"/>
                </a:solidFill>
              </a:rPr>
              <a:t>w </a:t>
            </a:r>
            <a:r>
              <a:rPr lang="en-US" sz="2800" dirty="0" smtClean="0">
                <a:solidFill>
                  <a:srgbClr val="0000FF"/>
                </a:solidFill>
                <a:sym typeface="Symbol"/>
              </a:rPr>
              <a:t> </a:t>
            </a:r>
            <a:r>
              <a:rPr lang="en-US" sz="2800" b="1" dirty="0" smtClean="0">
                <a:solidFill>
                  <a:srgbClr val="0000FF"/>
                </a:solidFill>
              </a:rPr>
              <a:t>x </a:t>
            </a:r>
            <a:r>
              <a:rPr lang="en-US" sz="2800" dirty="0" smtClean="0">
                <a:solidFill>
                  <a:srgbClr val="0000FF"/>
                </a:solidFill>
              </a:rPr>
              <a:t>+ b)</a:t>
            </a:r>
          </a:p>
        </p:txBody>
      </p:sp>
      <p:sp>
        <p:nvSpPr>
          <p:cNvPr id="4" name="Rectangle 3"/>
          <p:cNvSpPr/>
          <p:nvPr/>
        </p:nvSpPr>
        <p:spPr>
          <a:xfrm>
            <a:off x="2209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Rectangle 4"/>
          <p:cNvSpPr/>
          <p:nvPr/>
        </p:nvSpPr>
        <p:spPr>
          <a:xfrm>
            <a:off x="2743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3276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2362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3733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3581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Oval 9"/>
          <p:cNvSpPr/>
          <p:nvPr/>
        </p:nvSpPr>
        <p:spPr>
          <a:xfrm>
            <a:off x="5791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p:nvPr/>
        </p:nvSpPr>
        <p:spPr>
          <a:xfrm>
            <a:off x="5029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Oval 11"/>
          <p:cNvSpPr/>
          <p:nvPr/>
        </p:nvSpPr>
        <p:spPr>
          <a:xfrm>
            <a:off x="5791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Oval 12"/>
          <p:cNvSpPr/>
          <p:nvPr/>
        </p:nvSpPr>
        <p:spPr>
          <a:xfrm>
            <a:off x="4876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p:nvPr/>
        </p:nvSpPr>
        <p:spPr>
          <a:xfrm>
            <a:off x="5257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p:nvPr/>
        </p:nvSpPr>
        <p:spPr>
          <a:xfrm>
            <a:off x="4876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22" name="Straight Connector 21"/>
          <p:cNvCxnSpPr/>
          <p:nvPr/>
        </p:nvCxnSpPr>
        <p:spPr>
          <a:xfrm rot="16200000" flipH="1">
            <a:off x="2667000" y="2590800"/>
            <a:ext cx="3276600" cy="533400"/>
          </a:xfrm>
          <a:prstGeom prst="line">
            <a:avLst/>
          </a:prstGeom>
          <a:ln w="38100">
            <a:solidFill>
              <a:srgbClr val="CC0099"/>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10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linear classifiers</a:t>
            </a:r>
            <a:endParaRPr lang="en-US" dirty="0"/>
          </a:p>
        </p:txBody>
      </p:sp>
      <p:pic>
        <p:nvPicPr>
          <p:cNvPr id="5" name="Picture 4" descr="Screen Shot 2015-11-17 at 12.10.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83868"/>
            <a:ext cx="9144000" cy="4442604"/>
          </a:xfrm>
          <a:prstGeom prst="rect">
            <a:avLst/>
          </a:prstGeom>
        </p:spPr>
      </p:pic>
      <p:pic>
        <p:nvPicPr>
          <p:cNvPr id="6" name="Picture 5" descr="Screen Shot 2015-11-17 at 12.11.00 PM.png"/>
          <p:cNvPicPr>
            <a:picLocks noChangeAspect="1"/>
          </p:cNvPicPr>
          <p:nvPr/>
        </p:nvPicPr>
        <p:blipFill rotWithShape="1">
          <a:blip r:embed="rId3">
            <a:extLst>
              <a:ext uri="{28A0092B-C50C-407E-A947-70E740481C1C}">
                <a14:useLocalDpi xmlns:a14="http://schemas.microsoft.com/office/drawing/2010/main" val="0"/>
              </a:ext>
            </a:extLst>
          </a:blip>
          <a:srcRect t="1" b="38569"/>
          <a:stretch/>
        </p:blipFill>
        <p:spPr>
          <a:xfrm>
            <a:off x="0" y="4849368"/>
            <a:ext cx="9144000" cy="1170432"/>
          </a:xfrm>
          <a:prstGeom prst="rect">
            <a:avLst/>
          </a:prstGeom>
        </p:spPr>
      </p:pic>
      <p:sp>
        <p:nvSpPr>
          <p:cNvPr id="7" name="TextBox 6"/>
          <p:cNvSpPr txBox="1"/>
          <p:nvPr/>
        </p:nvSpPr>
        <p:spPr>
          <a:xfrm>
            <a:off x="1295400" y="6336268"/>
            <a:ext cx="6596678" cy="369332"/>
          </a:xfrm>
          <a:prstGeom prst="rect">
            <a:avLst/>
          </a:prstGeom>
          <a:noFill/>
        </p:spPr>
        <p:txBody>
          <a:bodyPr wrap="none" rtlCol="0">
            <a:spAutoFit/>
          </a:bodyPr>
          <a:lstStyle/>
          <a:p>
            <a:r>
              <a:rPr lang="en-US" dirty="0" smtClean="0"/>
              <a:t>Source: Andrej </a:t>
            </a:r>
            <a:r>
              <a:rPr lang="en-US" dirty="0" err="1" smtClean="0"/>
              <a:t>Karpathy</a:t>
            </a:r>
            <a:r>
              <a:rPr lang="en-US" dirty="0"/>
              <a:t>, </a:t>
            </a:r>
            <a:r>
              <a:rPr lang="en-US" dirty="0">
                <a:hlinkClick r:id="rId4"/>
              </a:rPr>
              <a:t>http://cs231n.github.io/linear-classify/</a:t>
            </a:r>
            <a:endParaRPr lang="en-US" dirty="0"/>
          </a:p>
        </p:txBody>
      </p:sp>
    </p:spTree>
    <p:extLst>
      <p:ext uri="{BB962C8B-B14F-4D97-AF65-F5344CB8AC3E}">
        <p14:creationId xmlns:p14="http://schemas.microsoft.com/office/powerpoint/2010/main" val="26871875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neighbor vs. linear classifiers</a:t>
            </a:r>
            <a:endParaRPr lang="en-US" dirty="0"/>
          </a:p>
        </p:txBody>
      </p:sp>
      <p:sp>
        <p:nvSpPr>
          <p:cNvPr id="3" name="Content Placeholder 2"/>
          <p:cNvSpPr>
            <a:spLocks noGrp="1"/>
          </p:cNvSpPr>
          <p:nvPr>
            <p:ph idx="1"/>
          </p:nvPr>
        </p:nvSpPr>
        <p:spPr/>
        <p:txBody>
          <a:bodyPr/>
          <a:lstStyle/>
          <a:p>
            <a:pPr>
              <a:buFont typeface="Arial"/>
              <a:buChar char="•"/>
            </a:pPr>
            <a:r>
              <a:rPr lang="en-US" sz="2400" dirty="0" smtClean="0">
                <a:solidFill>
                  <a:srgbClr val="0000FF"/>
                </a:solidFill>
              </a:rPr>
              <a:t>NN pros:</a:t>
            </a:r>
          </a:p>
          <a:p>
            <a:pPr lvl="1"/>
            <a:r>
              <a:rPr lang="en-US" sz="2000" dirty="0" smtClean="0"/>
              <a:t>Simple to implement</a:t>
            </a:r>
          </a:p>
          <a:p>
            <a:pPr lvl="1"/>
            <a:r>
              <a:rPr lang="en-US" sz="2000" dirty="0" smtClean="0"/>
              <a:t>Decision boundaries not necessarily linear</a:t>
            </a:r>
          </a:p>
          <a:p>
            <a:pPr lvl="1"/>
            <a:r>
              <a:rPr lang="en-US" sz="2000" dirty="0" smtClean="0"/>
              <a:t>Works for any number of classes</a:t>
            </a:r>
          </a:p>
          <a:p>
            <a:pPr lvl="1"/>
            <a:r>
              <a:rPr lang="en-US" sz="2000" i="1" dirty="0" smtClean="0"/>
              <a:t>Nonparametric</a:t>
            </a:r>
            <a:r>
              <a:rPr lang="en-US" sz="2000" dirty="0" smtClean="0"/>
              <a:t> method</a:t>
            </a:r>
          </a:p>
          <a:p>
            <a:pPr>
              <a:buFont typeface="Arial"/>
              <a:buChar char="•"/>
            </a:pPr>
            <a:r>
              <a:rPr lang="en-US" sz="2400" dirty="0" smtClean="0">
                <a:solidFill>
                  <a:srgbClr val="FF0000"/>
                </a:solidFill>
              </a:rPr>
              <a:t>NN cons:</a:t>
            </a:r>
          </a:p>
          <a:p>
            <a:pPr lvl="1"/>
            <a:r>
              <a:rPr lang="en-US" sz="2000" dirty="0" smtClean="0"/>
              <a:t>Need good distance function</a:t>
            </a:r>
          </a:p>
          <a:p>
            <a:pPr lvl="1"/>
            <a:r>
              <a:rPr lang="en-US" sz="2000" dirty="0" smtClean="0"/>
              <a:t>Slow at test time</a:t>
            </a:r>
          </a:p>
          <a:p>
            <a:pPr>
              <a:buFont typeface="Arial"/>
              <a:buChar char="•"/>
            </a:pPr>
            <a:r>
              <a:rPr lang="en-US" sz="2400" dirty="0" smtClean="0">
                <a:solidFill>
                  <a:srgbClr val="0000FF"/>
                </a:solidFill>
              </a:rPr>
              <a:t>Linear pros:</a:t>
            </a:r>
          </a:p>
          <a:p>
            <a:pPr lvl="1"/>
            <a:r>
              <a:rPr lang="en-US" sz="2000" dirty="0" smtClean="0"/>
              <a:t>Low-dimensional </a:t>
            </a:r>
            <a:r>
              <a:rPr lang="en-US" sz="2000" i="1" dirty="0" smtClean="0"/>
              <a:t>parametric</a:t>
            </a:r>
            <a:r>
              <a:rPr lang="en-US" sz="2000" dirty="0" smtClean="0"/>
              <a:t> representation</a:t>
            </a:r>
          </a:p>
          <a:p>
            <a:pPr lvl="1"/>
            <a:r>
              <a:rPr lang="en-US" sz="2000" dirty="0" smtClean="0"/>
              <a:t>Very fast at test time</a:t>
            </a:r>
          </a:p>
          <a:p>
            <a:pPr>
              <a:buFont typeface="Arial"/>
              <a:buChar char="•"/>
            </a:pPr>
            <a:r>
              <a:rPr lang="en-US" sz="2400" dirty="0" smtClean="0">
                <a:solidFill>
                  <a:srgbClr val="FF0000"/>
                </a:solidFill>
              </a:rPr>
              <a:t>Linear cons:</a:t>
            </a:r>
          </a:p>
          <a:p>
            <a:pPr lvl="1"/>
            <a:r>
              <a:rPr lang="en-US" sz="2000" dirty="0" smtClean="0"/>
              <a:t>Works for two classes</a:t>
            </a:r>
          </a:p>
          <a:p>
            <a:pPr lvl="1"/>
            <a:r>
              <a:rPr lang="en-US" sz="2000" dirty="0" smtClean="0"/>
              <a:t>How to train the linear function?</a:t>
            </a:r>
          </a:p>
          <a:p>
            <a:pPr lvl="1"/>
            <a:r>
              <a:rPr lang="en-US" sz="2000" dirty="0" smtClean="0"/>
              <a:t>What if data is not linearly separable?</a:t>
            </a:r>
            <a:endParaRPr lang="en-US" sz="2000" dirty="0"/>
          </a:p>
        </p:txBody>
      </p:sp>
    </p:spTree>
    <p:extLst>
      <p:ext uri="{BB962C8B-B14F-4D97-AF65-F5344CB8AC3E}">
        <p14:creationId xmlns:p14="http://schemas.microsoft.com/office/powerpoint/2010/main" val="165938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dirty="0" smtClean="0"/>
              <a:t>Support vector machines</a:t>
            </a:r>
          </a:p>
        </p:txBody>
      </p:sp>
      <p:sp>
        <p:nvSpPr>
          <p:cNvPr id="4100" name="Rectangle 3"/>
          <p:cNvSpPr>
            <a:spLocks noGrp="1" noChangeArrowheads="1"/>
          </p:cNvSpPr>
          <p:nvPr>
            <p:ph type="body" idx="1"/>
          </p:nvPr>
        </p:nvSpPr>
        <p:spPr>
          <a:xfrm>
            <a:off x="685800" y="914400"/>
            <a:ext cx="8229600" cy="5257800"/>
          </a:xfrm>
        </p:spPr>
        <p:txBody>
          <a:bodyPr/>
          <a:lstStyle/>
          <a:p>
            <a:pPr>
              <a:buFontTx/>
              <a:buChar char="•"/>
            </a:pPr>
            <a:r>
              <a:rPr lang="en-US" dirty="0" smtClean="0"/>
              <a:t>When the data is linearly separable, there may be more than one separator (</a:t>
            </a:r>
            <a:r>
              <a:rPr lang="en-US" dirty="0" err="1" smtClean="0"/>
              <a:t>hyperplane</a:t>
            </a:r>
            <a:r>
              <a:rPr lang="en-US" dirty="0" smtClean="0"/>
              <a:t>)</a:t>
            </a:r>
          </a:p>
        </p:txBody>
      </p:sp>
      <p:sp>
        <p:nvSpPr>
          <p:cNvPr id="4101" name="Oval 8"/>
          <p:cNvSpPr>
            <a:spLocks noChangeArrowheads="1"/>
          </p:cNvSpPr>
          <p:nvPr/>
        </p:nvSpPr>
        <p:spPr bwMode="auto">
          <a:xfrm>
            <a:off x="838200" y="39624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2" name="Oval 9"/>
          <p:cNvSpPr>
            <a:spLocks noChangeArrowheads="1"/>
          </p:cNvSpPr>
          <p:nvPr/>
        </p:nvSpPr>
        <p:spPr bwMode="auto">
          <a:xfrm>
            <a:off x="1524000" y="40386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3" name="Oval 10"/>
          <p:cNvSpPr>
            <a:spLocks noChangeArrowheads="1"/>
          </p:cNvSpPr>
          <p:nvPr/>
        </p:nvSpPr>
        <p:spPr bwMode="auto">
          <a:xfrm>
            <a:off x="1524000" y="47244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4" name="Oval 11"/>
          <p:cNvSpPr>
            <a:spLocks noChangeArrowheads="1"/>
          </p:cNvSpPr>
          <p:nvPr/>
        </p:nvSpPr>
        <p:spPr bwMode="auto">
          <a:xfrm>
            <a:off x="762000" y="42672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5" name="Oval 12"/>
          <p:cNvSpPr>
            <a:spLocks noChangeArrowheads="1"/>
          </p:cNvSpPr>
          <p:nvPr/>
        </p:nvSpPr>
        <p:spPr bwMode="auto">
          <a:xfrm>
            <a:off x="2286000" y="41148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6" name="Oval 13"/>
          <p:cNvSpPr>
            <a:spLocks noChangeArrowheads="1"/>
          </p:cNvSpPr>
          <p:nvPr/>
        </p:nvSpPr>
        <p:spPr bwMode="auto">
          <a:xfrm>
            <a:off x="2895600" y="49530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7" name="Oval 14"/>
          <p:cNvSpPr>
            <a:spLocks noChangeArrowheads="1"/>
          </p:cNvSpPr>
          <p:nvPr/>
        </p:nvSpPr>
        <p:spPr bwMode="auto">
          <a:xfrm>
            <a:off x="3124200" y="30480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8" name="Oval 15"/>
          <p:cNvSpPr>
            <a:spLocks noChangeArrowheads="1"/>
          </p:cNvSpPr>
          <p:nvPr/>
        </p:nvSpPr>
        <p:spPr bwMode="auto">
          <a:xfrm>
            <a:off x="3886200" y="33528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09" name="Oval 16"/>
          <p:cNvSpPr>
            <a:spLocks noChangeArrowheads="1"/>
          </p:cNvSpPr>
          <p:nvPr/>
        </p:nvSpPr>
        <p:spPr bwMode="auto">
          <a:xfrm>
            <a:off x="4114800" y="4038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0" name="Oval 17"/>
          <p:cNvSpPr>
            <a:spLocks noChangeArrowheads="1"/>
          </p:cNvSpPr>
          <p:nvPr/>
        </p:nvSpPr>
        <p:spPr bwMode="auto">
          <a:xfrm>
            <a:off x="3429000" y="4038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1" name="Oval 18"/>
          <p:cNvSpPr>
            <a:spLocks noChangeArrowheads="1"/>
          </p:cNvSpPr>
          <p:nvPr/>
        </p:nvSpPr>
        <p:spPr bwMode="auto">
          <a:xfrm>
            <a:off x="2667000" y="27432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2" name="Oval 19"/>
          <p:cNvSpPr>
            <a:spLocks noChangeArrowheads="1"/>
          </p:cNvSpPr>
          <p:nvPr/>
        </p:nvSpPr>
        <p:spPr bwMode="auto">
          <a:xfrm>
            <a:off x="4724400" y="4800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3" name="Oval 20"/>
          <p:cNvSpPr>
            <a:spLocks noChangeArrowheads="1"/>
          </p:cNvSpPr>
          <p:nvPr/>
        </p:nvSpPr>
        <p:spPr bwMode="auto">
          <a:xfrm>
            <a:off x="4953000" y="3657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4" name="Oval 21"/>
          <p:cNvSpPr>
            <a:spLocks noChangeArrowheads="1"/>
          </p:cNvSpPr>
          <p:nvPr/>
        </p:nvSpPr>
        <p:spPr bwMode="auto">
          <a:xfrm>
            <a:off x="2286000" y="57150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5" name="Oval 22"/>
          <p:cNvSpPr>
            <a:spLocks noChangeArrowheads="1"/>
          </p:cNvSpPr>
          <p:nvPr/>
        </p:nvSpPr>
        <p:spPr bwMode="auto">
          <a:xfrm>
            <a:off x="4114800" y="2514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6" name="Oval 23"/>
          <p:cNvSpPr>
            <a:spLocks noChangeArrowheads="1"/>
          </p:cNvSpPr>
          <p:nvPr/>
        </p:nvSpPr>
        <p:spPr bwMode="auto">
          <a:xfrm>
            <a:off x="5410200" y="45720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966680" name="Line 24"/>
          <p:cNvSpPr>
            <a:spLocks noChangeShapeType="1"/>
          </p:cNvSpPr>
          <p:nvPr/>
        </p:nvSpPr>
        <p:spPr bwMode="auto">
          <a:xfrm>
            <a:off x="1371600" y="2743200"/>
            <a:ext cx="3581400" cy="3581400"/>
          </a:xfrm>
          <a:prstGeom prst="line">
            <a:avLst/>
          </a:prstGeom>
          <a:noFill/>
          <a:ln w="38100">
            <a:solidFill>
              <a:schemeClr val="tx1"/>
            </a:solidFill>
            <a:round/>
            <a:headEnd/>
            <a:tailEnd/>
          </a:ln>
        </p:spPr>
        <p:txBody>
          <a:bodyPr/>
          <a:lstStyle/>
          <a:p>
            <a:pPr eaLnBrk="0" hangingPunct="0"/>
            <a:endParaRPr lang="en-US" sz="2400">
              <a:solidFill>
                <a:srgbClr val="000000"/>
              </a:solidFill>
              <a:cs typeface="Arial" charset="0"/>
            </a:endParaRPr>
          </a:p>
        </p:txBody>
      </p:sp>
      <p:sp>
        <p:nvSpPr>
          <p:cNvPr id="4118" name="Oval 25"/>
          <p:cNvSpPr>
            <a:spLocks noChangeArrowheads="1"/>
          </p:cNvSpPr>
          <p:nvPr/>
        </p:nvSpPr>
        <p:spPr bwMode="auto">
          <a:xfrm>
            <a:off x="2971800" y="2133600"/>
            <a:ext cx="152400" cy="152400"/>
          </a:xfrm>
          <a:prstGeom prst="ellipse">
            <a:avLst/>
          </a:prstGeom>
          <a:solidFill>
            <a:srgbClr val="FF0000"/>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4119" name="Oval 26"/>
          <p:cNvSpPr>
            <a:spLocks noChangeArrowheads="1"/>
          </p:cNvSpPr>
          <p:nvPr/>
        </p:nvSpPr>
        <p:spPr bwMode="auto">
          <a:xfrm>
            <a:off x="3124200" y="6172200"/>
            <a:ext cx="152400" cy="152400"/>
          </a:xfrm>
          <a:prstGeom prst="ellipse">
            <a:avLst/>
          </a:prstGeom>
          <a:solidFill>
            <a:schemeClr val="accent2"/>
          </a:solidFill>
          <a:ln w="9525">
            <a:solidFill>
              <a:schemeClr val="tx1"/>
            </a:solidFill>
            <a:round/>
            <a:headEnd/>
            <a:tailEnd/>
          </a:ln>
        </p:spPr>
        <p:txBody>
          <a:bodyPr wrap="none" anchor="ctr"/>
          <a:lstStyle/>
          <a:p>
            <a:pPr eaLnBrk="0" hangingPunct="0"/>
            <a:endParaRPr lang="en-US" sz="2400">
              <a:solidFill>
                <a:srgbClr val="000000"/>
              </a:solidFill>
              <a:cs typeface="Arial" charset="0"/>
            </a:endParaRPr>
          </a:p>
        </p:txBody>
      </p:sp>
      <p:sp>
        <p:nvSpPr>
          <p:cNvPr id="966683" name="Text Box 27"/>
          <p:cNvSpPr txBox="1">
            <a:spLocks noChangeArrowheads="1"/>
          </p:cNvSpPr>
          <p:nvPr/>
        </p:nvSpPr>
        <p:spPr bwMode="auto">
          <a:xfrm>
            <a:off x="5799150" y="5297488"/>
            <a:ext cx="2427268" cy="830997"/>
          </a:xfrm>
          <a:prstGeom prst="rect">
            <a:avLst/>
          </a:prstGeom>
          <a:noFill/>
          <a:ln w="9525">
            <a:noFill/>
            <a:miter lim="800000"/>
            <a:headEnd/>
            <a:tailEnd/>
          </a:ln>
        </p:spPr>
        <p:txBody>
          <a:bodyPr wrap="none">
            <a:spAutoFit/>
          </a:bodyPr>
          <a:lstStyle/>
          <a:p>
            <a:pPr algn="ctr" eaLnBrk="0" hangingPunct="0"/>
            <a:r>
              <a:rPr lang="en-US" sz="2400" dirty="0">
                <a:solidFill>
                  <a:srgbClr val="000000"/>
                </a:solidFill>
                <a:cs typeface="Arial" charset="0"/>
              </a:rPr>
              <a:t>Which </a:t>
            </a:r>
            <a:r>
              <a:rPr lang="en-US" sz="2400" dirty="0" smtClean="0">
                <a:solidFill>
                  <a:srgbClr val="000000"/>
                </a:solidFill>
                <a:cs typeface="Arial" charset="0"/>
              </a:rPr>
              <a:t>separator</a:t>
            </a:r>
            <a:r>
              <a:rPr lang="en-US" sz="2400" dirty="0">
                <a:solidFill>
                  <a:srgbClr val="000000"/>
                </a:solidFill>
                <a:cs typeface="Arial" charset="0"/>
              </a:rPr>
              <a:t/>
            </a:r>
            <a:br>
              <a:rPr lang="en-US" sz="2400" dirty="0">
                <a:solidFill>
                  <a:srgbClr val="000000"/>
                </a:solidFill>
                <a:cs typeface="Arial" charset="0"/>
              </a:rPr>
            </a:br>
            <a:r>
              <a:rPr lang="en-US" sz="2400" dirty="0">
                <a:solidFill>
                  <a:srgbClr val="000000"/>
                </a:solidFill>
                <a:cs typeface="Arial" charset="0"/>
              </a:rPr>
              <a:t>is best?</a:t>
            </a:r>
          </a:p>
        </p:txBody>
      </p:sp>
      <p:sp>
        <p:nvSpPr>
          <p:cNvPr id="966684" name="Line 28"/>
          <p:cNvSpPr>
            <a:spLocks noChangeShapeType="1"/>
          </p:cNvSpPr>
          <p:nvPr/>
        </p:nvSpPr>
        <p:spPr bwMode="auto">
          <a:xfrm>
            <a:off x="1752600" y="2362200"/>
            <a:ext cx="2438400" cy="4038600"/>
          </a:xfrm>
          <a:prstGeom prst="line">
            <a:avLst/>
          </a:prstGeom>
          <a:noFill/>
          <a:ln w="38100">
            <a:solidFill>
              <a:schemeClr val="tx1"/>
            </a:solidFill>
            <a:round/>
            <a:headEnd/>
            <a:tailEnd/>
          </a:ln>
        </p:spPr>
        <p:txBody>
          <a:bodyPr/>
          <a:lstStyle/>
          <a:p>
            <a:pPr eaLnBrk="0" hangingPunct="0"/>
            <a:endParaRPr lang="en-US" sz="2400">
              <a:solidFill>
                <a:srgbClr val="000000"/>
              </a:solidFill>
              <a:cs typeface="Arial" charset="0"/>
            </a:endParaRPr>
          </a:p>
        </p:txBody>
      </p:sp>
      <p:sp>
        <p:nvSpPr>
          <p:cNvPr id="966685" name="Line 29"/>
          <p:cNvSpPr>
            <a:spLocks noChangeShapeType="1"/>
          </p:cNvSpPr>
          <p:nvPr/>
        </p:nvSpPr>
        <p:spPr bwMode="auto">
          <a:xfrm>
            <a:off x="2286000" y="1981200"/>
            <a:ext cx="1447800" cy="4648200"/>
          </a:xfrm>
          <a:prstGeom prst="line">
            <a:avLst/>
          </a:prstGeom>
          <a:noFill/>
          <a:ln w="38100">
            <a:solidFill>
              <a:schemeClr val="tx1"/>
            </a:solidFill>
            <a:round/>
            <a:headEnd/>
            <a:tailEnd/>
          </a:ln>
        </p:spPr>
        <p:txBody>
          <a:bodyPr/>
          <a:lstStyle/>
          <a:p>
            <a:pPr eaLnBrk="0" hangingPunct="0"/>
            <a:endParaRPr lang="en-US" sz="2400">
              <a:solidFill>
                <a:srgbClr val="000000"/>
              </a:solidFill>
              <a:cs typeface="Arial" charset="0"/>
            </a:endParaRPr>
          </a:p>
        </p:txBody>
      </p:sp>
      <p:sp>
        <p:nvSpPr>
          <p:cNvPr id="966686" name="Line 30"/>
          <p:cNvSpPr>
            <a:spLocks noChangeShapeType="1"/>
          </p:cNvSpPr>
          <p:nvPr/>
        </p:nvSpPr>
        <p:spPr bwMode="auto">
          <a:xfrm>
            <a:off x="1066800" y="3276600"/>
            <a:ext cx="4495800" cy="2362200"/>
          </a:xfrm>
          <a:prstGeom prst="line">
            <a:avLst/>
          </a:prstGeom>
          <a:noFill/>
          <a:ln w="38100">
            <a:solidFill>
              <a:schemeClr val="tx1"/>
            </a:solidFill>
            <a:round/>
            <a:headEnd/>
            <a:tailEnd/>
          </a:ln>
        </p:spPr>
        <p:txBody>
          <a:bodyPr/>
          <a:lstStyle/>
          <a:p>
            <a:pPr eaLnBrk="0" hangingPunct="0"/>
            <a:endParaRPr lang="en-US" sz="2400">
              <a:solidFill>
                <a:srgbClr val="000000"/>
              </a:solidFill>
              <a:cs typeface="Arial" charset="0"/>
            </a:endParaRPr>
          </a:p>
        </p:txBody>
      </p:sp>
    </p:spTree>
    <p:extLst>
      <p:ext uri="{BB962C8B-B14F-4D97-AF65-F5344CB8AC3E}">
        <p14:creationId xmlns:p14="http://schemas.microsoft.com/office/powerpoint/2010/main" val="310516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0"/>
                                        </p:tgtEl>
                                        <p:attrNameLst>
                                          <p:attrName>style.visibility</p:attrName>
                                        </p:attrNameLst>
                                      </p:cBhvr>
                                      <p:to>
                                        <p:strVal val="visible"/>
                                      </p:to>
                                    </p:set>
                                  </p:childTnLst>
                                  <p:subTnLst>
                                    <p:set>
                                      <p:cBhvr override="childStyle">
                                        <p:cTn dur="1" fill="hold" display="0" masterRel="nextClick" afterEffect="1"/>
                                        <p:tgtEl>
                                          <p:spTgt spid="96668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6684"/>
                                        </p:tgtEl>
                                        <p:attrNameLst>
                                          <p:attrName>style.visibility</p:attrName>
                                        </p:attrNameLst>
                                      </p:cBhvr>
                                      <p:to>
                                        <p:strVal val="visible"/>
                                      </p:to>
                                    </p:set>
                                  </p:childTnLst>
                                  <p:subTnLst>
                                    <p:set>
                                      <p:cBhvr override="childStyle">
                                        <p:cTn dur="1" fill="hold" display="0" masterRel="nextClick" afterEffect="1"/>
                                        <p:tgtEl>
                                          <p:spTgt spid="96668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6685"/>
                                        </p:tgtEl>
                                        <p:attrNameLst>
                                          <p:attrName>style.visibility</p:attrName>
                                        </p:attrNameLst>
                                      </p:cBhvr>
                                      <p:to>
                                        <p:strVal val="visible"/>
                                      </p:to>
                                    </p:set>
                                  </p:childTnLst>
                                  <p:subTnLst>
                                    <p:set>
                                      <p:cBhvr override="childStyle">
                                        <p:cTn dur="1" fill="hold" display="0" masterRel="nextClick" afterEffect="1"/>
                                        <p:tgtEl>
                                          <p:spTgt spid="96668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66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6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0" grpId="0" animBg="1"/>
      <p:bldP spid="966683" grpId="0"/>
      <p:bldP spid="966684" grpId="0" animBg="1"/>
      <p:bldP spid="966685" grpId="0" animBg="1"/>
      <p:bldP spid="96668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r>
              <a:rPr lang="en-US" dirty="0" smtClean="0"/>
              <a:t>Support vector machines</a:t>
            </a:r>
          </a:p>
        </p:txBody>
      </p:sp>
      <p:sp>
        <p:nvSpPr>
          <p:cNvPr id="5126" name="Rectangle 3"/>
          <p:cNvSpPr>
            <a:spLocks noGrp="1" noChangeArrowheads="1"/>
          </p:cNvSpPr>
          <p:nvPr>
            <p:ph type="body" idx="1"/>
          </p:nvPr>
        </p:nvSpPr>
        <p:spPr/>
        <p:txBody>
          <a:bodyPr/>
          <a:lstStyle/>
          <a:p>
            <a:pPr>
              <a:buFontTx/>
              <a:buChar char="•"/>
            </a:pPr>
            <a:r>
              <a:rPr lang="en-US" dirty="0" smtClean="0"/>
              <a:t>Find </a:t>
            </a:r>
            <a:r>
              <a:rPr lang="en-US" dirty="0" err="1" smtClean="0"/>
              <a:t>hyperplane</a:t>
            </a:r>
            <a:r>
              <a:rPr lang="en-US" dirty="0" smtClean="0"/>
              <a:t> that maximizes the </a:t>
            </a:r>
            <a:r>
              <a:rPr lang="en-US" i="1" dirty="0" smtClean="0"/>
              <a:t>margin </a:t>
            </a:r>
            <a:r>
              <a:rPr lang="en-US" dirty="0" smtClean="0"/>
              <a:t>between the positive and negative examples</a:t>
            </a:r>
          </a:p>
        </p:txBody>
      </p:sp>
      <p:graphicFrame>
        <p:nvGraphicFramePr>
          <p:cNvPr id="1104900" name="Object 4"/>
          <p:cNvGraphicFramePr>
            <a:graphicFrameLocks noGrp="1" noChangeAspect="1"/>
          </p:cNvGraphicFramePr>
          <p:nvPr>
            <p:ph sz="half" idx="4294967295"/>
          </p:nvPr>
        </p:nvGraphicFramePr>
        <p:xfrm>
          <a:off x="4776788" y="2057400"/>
          <a:ext cx="4367212" cy="854075"/>
        </p:xfrm>
        <a:graphic>
          <a:graphicData uri="http://schemas.openxmlformats.org/presentationml/2006/ole">
            <mc:AlternateContent xmlns:mc="http://schemas.openxmlformats.org/markup-compatibility/2006">
              <mc:Choice xmlns:v="urn:schemas-microsoft-com:vml" Requires="v">
                <p:oleObj spid="_x0000_s127022" name="Equation" r:id="rId4" imgW="2336760" imgH="457200" progId="Equation.3">
                  <p:embed/>
                </p:oleObj>
              </mc:Choice>
              <mc:Fallback>
                <p:oleObj name="Equation" r:id="rId4" imgW="23367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057400"/>
                        <a:ext cx="4367212"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4901" name="Rectangle 5"/>
          <p:cNvSpPr>
            <a:spLocks noChangeArrowheads="1"/>
          </p:cNvSpPr>
          <p:nvPr/>
        </p:nvSpPr>
        <p:spPr bwMode="auto">
          <a:xfrm>
            <a:off x="3657600" y="5470525"/>
            <a:ext cx="960438" cy="396875"/>
          </a:xfrm>
          <a:prstGeom prst="rect">
            <a:avLst/>
          </a:prstGeom>
          <a:noFill/>
          <a:ln w="9525">
            <a:noFill/>
            <a:miter lim="800000"/>
            <a:headEnd/>
            <a:tailEnd/>
          </a:ln>
        </p:spPr>
        <p:txBody>
          <a:bodyPr wrap="none">
            <a:spAutoFit/>
          </a:bodyPr>
          <a:lstStyle/>
          <a:p>
            <a:r>
              <a:rPr lang="en-US" sz="2000"/>
              <a:t>Margin</a:t>
            </a:r>
          </a:p>
        </p:txBody>
      </p:sp>
      <p:sp>
        <p:nvSpPr>
          <p:cNvPr id="5128" name="Oval 6"/>
          <p:cNvSpPr>
            <a:spLocks noChangeArrowheads="1"/>
          </p:cNvSpPr>
          <p:nvPr/>
        </p:nvSpPr>
        <p:spPr bwMode="auto">
          <a:xfrm>
            <a:off x="658813" y="3614738"/>
            <a:ext cx="125412"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29" name="Oval 7"/>
          <p:cNvSpPr>
            <a:spLocks noChangeArrowheads="1"/>
          </p:cNvSpPr>
          <p:nvPr/>
        </p:nvSpPr>
        <p:spPr bwMode="auto">
          <a:xfrm>
            <a:off x="1227138" y="3676650"/>
            <a:ext cx="127000" cy="122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0" name="Oval 8"/>
          <p:cNvSpPr>
            <a:spLocks noChangeArrowheads="1"/>
          </p:cNvSpPr>
          <p:nvPr/>
        </p:nvSpPr>
        <p:spPr bwMode="auto">
          <a:xfrm>
            <a:off x="1227138" y="4232275"/>
            <a:ext cx="127000" cy="122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1" name="Oval 9"/>
          <p:cNvSpPr>
            <a:spLocks noChangeArrowheads="1"/>
          </p:cNvSpPr>
          <p:nvPr/>
        </p:nvSpPr>
        <p:spPr bwMode="auto">
          <a:xfrm>
            <a:off x="595313" y="3860800"/>
            <a:ext cx="127000"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2" name="Oval 10"/>
          <p:cNvSpPr>
            <a:spLocks noChangeArrowheads="1"/>
          </p:cNvSpPr>
          <p:nvPr/>
        </p:nvSpPr>
        <p:spPr bwMode="auto">
          <a:xfrm>
            <a:off x="2555875" y="2873375"/>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3" name="Oval 11"/>
          <p:cNvSpPr>
            <a:spLocks noChangeArrowheads="1"/>
          </p:cNvSpPr>
          <p:nvPr/>
        </p:nvSpPr>
        <p:spPr bwMode="auto">
          <a:xfrm>
            <a:off x="3187700" y="3121025"/>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4" name="Oval 12"/>
          <p:cNvSpPr>
            <a:spLocks noChangeArrowheads="1"/>
          </p:cNvSpPr>
          <p:nvPr/>
        </p:nvSpPr>
        <p:spPr bwMode="auto">
          <a:xfrm>
            <a:off x="3378200" y="3676650"/>
            <a:ext cx="125413"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5" name="Oval 13"/>
          <p:cNvSpPr>
            <a:spLocks noChangeArrowheads="1"/>
          </p:cNvSpPr>
          <p:nvPr/>
        </p:nvSpPr>
        <p:spPr bwMode="auto">
          <a:xfrm>
            <a:off x="2176463" y="2627313"/>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6" name="Oval 14"/>
          <p:cNvSpPr>
            <a:spLocks noChangeArrowheads="1"/>
          </p:cNvSpPr>
          <p:nvPr/>
        </p:nvSpPr>
        <p:spPr bwMode="auto">
          <a:xfrm>
            <a:off x="3883025" y="4292600"/>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7" name="Oval 15"/>
          <p:cNvSpPr>
            <a:spLocks noChangeArrowheads="1"/>
          </p:cNvSpPr>
          <p:nvPr/>
        </p:nvSpPr>
        <p:spPr bwMode="auto">
          <a:xfrm>
            <a:off x="4073525" y="3367088"/>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8" name="Oval 16"/>
          <p:cNvSpPr>
            <a:spLocks noChangeArrowheads="1"/>
          </p:cNvSpPr>
          <p:nvPr/>
        </p:nvSpPr>
        <p:spPr bwMode="auto">
          <a:xfrm>
            <a:off x="1860550" y="5033963"/>
            <a:ext cx="125413"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39" name="Oval 17"/>
          <p:cNvSpPr>
            <a:spLocks noChangeArrowheads="1"/>
          </p:cNvSpPr>
          <p:nvPr/>
        </p:nvSpPr>
        <p:spPr bwMode="auto">
          <a:xfrm>
            <a:off x="3378200" y="2441575"/>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0" name="Oval 18"/>
          <p:cNvSpPr>
            <a:spLocks noChangeArrowheads="1"/>
          </p:cNvSpPr>
          <p:nvPr/>
        </p:nvSpPr>
        <p:spPr bwMode="auto">
          <a:xfrm>
            <a:off x="4452938" y="4108450"/>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1" name="Line 19"/>
          <p:cNvSpPr>
            <a:spLocks noChangeShapeType="1"/>
          </p:cNvSpPr>
          <p:nvPr/>
        </p:nvSpPr>
        <p:spPr bwMode="auto">
          <a:xfrm>
            <a:off x="1417638" y="2441575"/>
            <a:ext cx="2276475" cy="2962275"/>
          </a:xfrm>
          <a:prstGeom prst="line">
            <a:avLst/>
          </a:prstGeom>
          <a:noFill/>
          <a:ln w="38100">
            <a:solidFill>
              <a:schemeClr val="tx1"/>
            </a:solidFill>
            <a:round/>
            <a:headEnd/>
            <a:tailEnd/>
          </a:ln>
        </p:spPr>
        <p:txBody>
          <a:bodyPr/>
          <a:lstStyle/>
          <a:p>
            <a:endParaRPr lang="en-US"/>
          </a:p>
        </p:txBody>
      </p:sp>
      <p:sp>
        <p:nvSpPr>
          <p:cNvPr id="5142" name="Oval 20"/>
          <p:cNvSpPr>
            <a:spLocks noChangeArrowheads="1"/>
          </p:cNvSpPr>
          <p:nvPr/>
        </p:nvSpPr>
        <p:spPr bwMode="auto">
          <a:xfrm>
            <a:off x="2428875" y="2133600"/>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3" name="Oval 21"/>
          <p:cNvSpPr>
            <a:spLocks noChangeArrowheads="1"/>
          </p:cNvSpPr>
          <p:nvPr/>
        </p:nvSpPr>
        <p:spPr bwMode="auto">
          <a:xfrm>
            <a:off x="2555875" y="5403850"/>
            <a:ext cx="125413"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04918" name="Line 22"/>
          <p:cNvSpPr>
            <a:spLocks noChangeShapeType="1"/>
          </p:cNvSpPr>
          <p:nvPr/>
        </p:nvSpPr>
        <p:spPr bwMode="auto">
          <a:xfrm>
            <a:off x="1101725" y="2689225"/>
            <a:ext cx="2276475" cy="2962275"/>
          </a:xfrm>
          <a:prstGeom prst="line">
            <a:avLst/>
          </a:prstGeom>
          <a:noFill/>
          <a:ln w="38100">
            <a:solidFill>
              <a:schemeClr val="tx1"/>
            </a:solidFill>
            <a:prstDash val="dash"/>
            <a:round/>
            <a:headEnd/>
            <a:tailEnd/>
          </a:ln>
        </p:spPr>
        <p:txBody>
          <a:bodyPr/>
          <a:lstStyle/>
          <a:p>
            <a:endParaRPr lang="en-US"/>
          </a:p>
        </p:txBody>
      </p:sp>
      <p:sp>
        <p:nvSpPr>
          <p:cNvPr id="1104919" name="Line 23"/>
          <p:cNvSpPr>
            <a:spLocks noChangeShapeType="1"/>
          </p:cNvSpPr>
          <p:nvPr/>
        </p:nvSpPr>
        <p:spPr bwMode="auto">
          <a:xfrm>
            <a:off x="1733550" y="2257425"/>
            <a:ext cx="2212975" cy="2838450"/>
          </a:xfrm>
          <a:prstGeom prst="line">
            <a:avLst/>
          </a:prstGeom>
          <a:noFill/>
          <a:ln w="38100">
            <a:solidFill>
              <a:schemeClr val="tx1"/>
            </a:solidFill>
            <a:prstDash val="dash"/>
            <a:round/>
            <a:headEnd/>
            <a:tailEnd/>
          </a:ln>
        </p:spPr>
        <p:txBody>
          <a:bodyPr/>
          <a:lstStyle/>
          <a:p>
            <a:endParaRPr lang="en-US"/>
          </a:p>
        </p:txBody>
      </p:sp>
      <p:sp>
        <p:nvSpPr>
          <p:cNvPr id="5146" name="Oval 24"/>
          <p:cNvSpPr>
            <a:spLocks noChangeArrowheads="1"/>
          </p:cNvSpPr>
          <p:nvPr/>
        </p:nvSpPr>
        <p:spPr bwMode="auto">
          <a:xfrm>
            <a:off x="1860550" y="3738563"/>
            <a:ext cx="125413" cy="122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47" name="Oval 25"/>
          <p:cNvSpPr>
            <a:spLocks noChangeArrowheads="1"/>
          </p:cNvSpPr>
          <p:nvPr/>
        </p:nvSpPr>
        <p:spPr bwMode="auto">
          <a:xfrm>
            <a:off x="2365375" y="4416425"/>
            <a:ext cx="127000"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148" name="Oval 26"/>
          <p:cNvSpPr>
            <a:spLocks noChangeArrowheads="1"/>
          </p:cNvSpPr>
          <p:nvPr/>
        </p:nvSpPr>
        <p:spPr bwMode="auto">
          <a:xfrm>
            <a:off x="2808288" y="3676650"/>
            <a:ext cx="127000"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1104923" name="Line 27"/>
          <p:cNvSpPr>
            <a:spLocks noChangeShapeType="1"/>
          </p:cNvSpPr>
          <p:nvPr/>
        </p:nvSpPr>
        <p:spPr bwMode="auto">
          <a:xfrm flipV="1">
            <a:off x="3378200" y="5157788"/>
            <a:ext cx="631825" cy="493712"/>
          </a:xfrm>
          <a:prstGeom prst="line">
            <a:avLst/>
          </a:prstGeom>
          <a:noFill/>
          <a:ln w="19050">
            <a:solidFill>
              <a:srgbClr val="FF0000"/>
            </a:solidFill>
            <a:round/>
            <a:headEnd type="stealth" w="med" len="med"/>
            <a:tailEnd type="stealth" w="med" len="med"/>
          </a:ln>
        </p:spPr>
        <p:txBody>
          <a:bodyPr/>
          <a:lstStyle/>
          <a:p>
            <a:endParaRPr lang="en-US"/>
          </a:p>
        </p:txBody>
      </p:sp>
      <p:sp>
        <p:nvSpPr>
          <p:cNvPr id="1104924" name="Freeform 28"/>
          <p:cNvSpPr>
            <a:spLocks/>
          </p:cNvSpPr>
          <p:nvPr/>
        </p:nvSpPr>
        <p:spPr bwMode="auto">
          <a:xfrm>
            <a:off x="815975" y="3984625"/>
            <a:ext cx="1044575" cy="1406525"/>
          </a:xfrm>
          <a:custGeom>
            <a:avLst/>
            <a:gdLst>
              <a:gd name="T0" fmla="*/ 2147483647 w 792"/>
              <a:gd name="T1" fmla="*/ 0 h 1094"/>
              <a:gd name="T2" fmla="*/ 2147483647 w 792"/>
              <a:gd name="T3" fmla="*/ 2147483647 h 1094"/>
              <a:gd name="T4" fmla="*/ 0 w 792"/>
              <a:gd name="T5" fmla="*/ 2147483647 h 1094"/>
              <a:gd name="T6" fmla="*/ 0 60000 65536"/>
              <a:gd name="T7" fmla="*/ 0 60000 65536"/>
              <a:gd name="T8" fmla="*/ 0 60000 65536"/>
              <a:gd name="T9" fmla="*/ 0 w 792"/>
              <a:gd name="T10" fmla="*/ 0 h 1094"/>
              <a:gd name="T11" fmla="*/ 792 w 792"/>
              <a:gd name="T12" fmla="*/ 1094 h 1094"/>
            </a:gdLst>
            <a:ahLst/>
            <a:cxnLst>
              <a:cxn ang="T6">
                <a:pos x="T0" y="T1"/>
              </a:cxn>
              <a:cxn ang="T7">
                <a:pos x="T2" y="T3"/>
              </a:cxn>
              <a:cxn ang="T8">
                <a:pos x="T4" y="T5"/>
              </a:cxn>
            </a:cxnLst>
            <a:rect l="T9" t="T10" r="T11" b="T12"/>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p:spPr>
        <p:txBody>
          <a:bodyPr/>
          <a:lstStyle/>
          <a:p>
            <a:endParaRPr lang="en-US"/>
          </a:p>
        </p:txBody>
      </p:sp>
      <p:sp>
        <p:nvSpPr>
          <p:cNvPr id="1104925" name="Freeform 29"/>
          <p:cNvSpPr>
            <a:spLocks/>
          </p:cNvSpPr>
          <p:nvPr/>
        </p:nvSpPr>
        <p:spPr bwMode="auto">
          <a:xfrm>
            <a:off x="784225" y="4664075"/>
            <a:ext cx="1517650" cy="739775"/>
          </a:xfrm>
          <a:custGeom>
            <a:avLst/>
            <a:gdLst>
              <a:gd name="T0" fmla="*/ 2147483647 w 1152"/>
              <a:gd name="T1" fmla="*/ 0 h 576"/>
              <a:gd name="T2" fmla="*/ 2147483647 w 1152"/>
              <a:gd name="T3" fmla="*/ 2147483647 h 576"/>
              <a:gd name="T4" fmla="*/ 0 w 1152"/>
              <a:gd name="T5" fmla="*/ 2147483647 h 576"/>
              <a:gd name="T6" fmla="*/ 0 60000 65536"/>
              <a:gd name="T7" fmla="*/ 0 60000 65536"/>
              <a:gd name="T8" fmla="*/ 0 60000 65536"/>
              <a:gd name="T9" fmla="*/ 0 w 1152"/>
              <a:gd name="T10" fmla="*/ 0 h 576"/>
              <a:gd name="T11" fmla="*/ 1152 w 1152"/>
              <a:gd name="T12" fmla="*/ 576 h 576"/>
            </a:gdLst>
            <a:ahLst/>
            <a:cxnLst>
              <a:cxn ang="T6">
                <a:pos x="T0" y="T1"/>
              </a:cxn>
              <a:cxn ang="T7">
                <a:pos x="T2" y="T3"/>
              </a:cxn>
              <a:cxn ang="T8">
                <a:pos x="T4" y="T5"/>
              </a:cxn>
            </a:cxnLst>
            <a:rect l="T9" t="T10" r="T11" b="T12"/>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p:spPr>
        <p:txBody>
          <a:bodyPr/>
          <a:lstStyle/>
          <a:p>
            <a:endParaRPr lang="en-US"/>
          </a:p>
        </p:txBody>
      </p:sp>
      <p:sp>
        <p:nvSpPr>
          <p:cNvPr id="1104926" name="Freeform 30"/>
          <p:cNvSpPr>
            <a:spLocks/>
          </p:cNvSpPr>
          <p:nvPr/>
        </p:nvSpPr>
        <p:spPr bwMode="auto">
          <a:xfrm>
            <a:off x="815976" y="3879835"/>
            <a:ext cx="1917728" cy="1511315"/>
          </a:xfrm>
          <a:custGeom>
            <a:avLst/>
            <a:gdLst>
              <a:gd name="T0" fmla="*/ 2147483647 w 1416"/>
              <a:gd name="T1" fmla="*/ 0 h 1142"/>
              <a:gd name="T2" fmla="*/ 2147483647 w 1416"/>
              <a:gd name="T3" fmla="*/ 2147483647 h 1142"/>
              <a:gd name="T4" fmla="*/ 0 w 1416"/>
              <a:gd name="T5" fmla="*/ 2147483647 h 1142"/>
              <a:gd name="T6" fmla="*/ 0 60000 65536"/>
              <a:gd name="T7" fmla="*/ 0 60000 65536"/>
              <a:gd name="T8" fmla="*/ 0 60000 65536"/>
              <a:gd name="T9" fmla="*/ 0 w 1416"/>
              <a:gd name="T10" fmla="*/ 0 h 1142"/>
              <a:gd name="T11" fmla="*/ 1416 w 1416"/>
              <a:gd name="T12" fmla="*/ 1142 h 1142"/>
              <a:gd name="connsiteX0" fmla="*/ 10281 w 10281"/>
              <a:gd name="connsiteY0" fmla="*/ 0 h 10292"/>
              <a:gd name="connsiteX1" fmla="*/ 4936 w 10281"/>
              <a:gd name="connsiteY1" fmla="*/ 6150 h 10292"/>
              <a:gd name="connsiteX2" fmla="*/ 0 w 10281"/>
              <a:gd name="connsiteY2" fmla="*/ 10292 h 10292"/>
            </a:gdLst>
            <a:ahLst/>
            <a:cxnLst>
              <a:cxn ang="0">
                <a:pos x="connsiteX0" y="connsiteY0"/>
              </a:cxn>
              <a:cxn ang="0">
                <a:pos x="connsiteX1" y="connsiteY1"/>
              </a:cxn>
              <a:cxn ang="0">
                <a:pos x="connsiteX2" y="connsiteY2"/>
              </a:cxn>
            </a:cxnLst>
            <a:rect l="l" t="t" r="r" b="b"/>
            <a:pathLst>
              <a:path w="10281" h="10292">
                <a:moveTo>
                  <a:pt x="10281" y="0"/>
                </a:moveTo>
                <a:cubicBezTo>
                  <a:pt x="9441" y="972"/>
                  <a:pt x="6603" y="4486"/>
                  <a:pt x="4936" y="6150"/>
                </a:cubicBezTo>
                <a:cubicBezTo>
                  <a:pt x="3270" y="7814"/>
                  <a:pt x="1031" y="9434"/>
                  <a:pt x="0" y="10292"/>
                </a:cubicBezTo>
              </a:path>
            </a:pathLst>
          </a:custGeom>
          <a:noFill/>
          <a:ln w="19050">
            <a:solidFill>
              <a:srgbClr val="FF0000"/>
            </a:solidFill>
            <a:round/>
            <a:headEnd type="stealth" w="lg" len="lg"/>
            <a:tailEnd/>
          </a:ln>
        </p:spPr>
        <p:txBody>
          <a:bodyPr/>
          <a:lstStyle/>
          <a:p>
            <a:endParaRPr lang="en-US"/>
          </a:p>
        </p:txBody>
      </p:sp>
      <p:sp>
        <p:nvSpPr>
          <p:cNvPr id="1104927" name="Text Box 31"/>
          <p:cNvSpPr txBox="1">
            <a:spLocks noChangeArrowheads="1"/>
          </p:cNvSpPr>
          <p:nvPr/>
        </p:nvSpPr>
        <p:spPr bwMode="auto">
          <a:xfrm>
            <a:off x="76200" y="5359400"/>
            <a:ext cx="1960563" cy="396875"/>
          </a:xfrm>
          <a:prstGeom prst="rect">
            <a:avLst/>
          </a:prstGeom>
          <a:noFill/>
          <a:ln w="9525">
            <a:noFill/>
            <a:miter lim="800000"/>
            <a:headEnd/>
            <a:tailEnd/>
          </a:ln>
        </p:spPr>
        <p:txBody>
          <a:bodyPr wrap="none">
            <a:spAutoFit/>
          </a:bodyPr>
          <a:lstStyle/>
          <a:p>
            <a:r>
              <a:rPr lang="en-US" sz="2000"/>
              <a:t>Support vectors</a:t>
            </a:r>
          </a:p>
        </p:txBody>
      </p:sp>
      <p:sp>
        <p:nvSpPr>
          <p:cNvPr id="1104928" name="Oval 32"/>
          <p:cNvSpPr>
            <a:spLocks noChangeArrowheads="1"/>
          </p:cNvSpPr>
          <p:nvPr/>
        </p:nvSpPr>
        <p:spPr bwMode="auto">
          <a:xfrm>
            <a:off x="1733550" y="3614738"/>
            <a:ext cx="379413" cy="369887"/>
          </a:xfrm>
          <a:prstGeom prst="ellipse">
            <a:avLst/>
          </a:prstGeom>
          <a:noFill/>
          <a:ln w="9525">
            <a:solidFill>
              <a:schemeClr val="tx1"/>
            </a:solidFill>
            <a:round/>
            <a:headEnd/>
            <a:tailEnd/>
          </a:ln>
        </p:spPr>
        <p:txBody>
          <a:bodyPr wrap="none" anchor="ctr"/>
          <a:lstStyle/>
          <a:p>
            <a:endParaRPr lang="en-US"/>
          </a:p>
        </p:txBody>
      </p:sp>
      <p:sp>
        <p:nvSpPr>
          <p:cNvPr id="1104929" name="Oval 33"/>
          <p:cNvSpPr>
            <a:spLocks noChangeArrowheads="1"/>
          </p:cNvSpPr>
          <p:nvPr/>
        </p:nvSpPr>
        <p:spPr bwMode="auto">
          <a:xfrm>
            <a:off x="2681288" y="3552825"/>
            <a:ext cx="379412" cy="369888"/>
          </a:xfrm>
          <a:prstGeom prst="ellipse">
            <a:avLst/>
          </a:prstGeom>
          <a:noFill/>
          <a:ln w="9525">
            <a:solidFill>
              <a:schemeClr val="tx1"/>
            </a:solidFill>
            <a:round/>
            <a:headEnd/>
            <a:tailEnd/>
          </a:ln>
        </p:spPr>
        <p:txBody>
          <a:bodyPr wrap="none" anchor="ctr"/>
          <a:lstStyle/>
          <a:p>
            <a:endParaRPr lang="en-US"/>
          </a:p>
        </p:txBody>
      </p:sp>
      <p:sp>
        <p:nvSpPr>
          <p:cNvPr id="1104930" name="Oval 34"/>
          <p:cNvSpPr>
            <a:spLocks noChangeArrowheads="1"/>
          </p:cNvSpPr>
          <p:nvPr/>
        </p:nvSpPr>
        <p:spPr bwMode="auto">
          <a:xfrm>
            <a:off x="2239963" y="4292600"/>
            <a:ext cx="379412" cy="371475"/>
          </a:xfrm>
          <a:prstGeom prst="ellipse">
            <a:avLst/>
          </a:prstGeom>
          <a:noFill/>
          <a:ln w="9525">
            <a:solidFill>
              <a:schemeClr val="tx1"/>
            </a:solidFill>
            <a:round/>
            <a:headEnd/>
            <a:tailEnd/>
          </a:ln>
        </p:spPr>
        <p:txBody>
          <a:bodyPr wrap="none" anchor="ctr"/>
          <a:lstStyle/>
          <a:p>
            <a:endParaRPr lang="en-US"/>
          </a:p>
        </p:txBody>
      </p:sp>
      <p:sp>
        <p:nvSpPr>
          <p:cNvPr id="5157" name="Text Box 35"/>
          <p:cNvSpPr txBox="1">
            <a:spLocks noChangeArrowheads="1"/>
          </p:cNvSpPr>
          <p:nvPr/>
        </p:nvSpPr>
        <p:spPr bwMode="auto">
          <a:xfrm>
            <a:off x="0" y="6208713"/>
            <a:ext cx="9144000" cy="641350"/>
          </a:xfrm>
          <a:prstGeom prst="rect">
            <a:avLst/>
          </a:prstGeom>
          <a:noFill/>
          <a:ln w="9525">
            <a:noFill/>
            <a:miter lim="800000"/>
            <a:headEnd/>
            <a:tailEnd/>
          </a:ln>
        </p:spPr>
        <p:txBody>
          <a:bodyPr>
            <a:spAutoFit/>
          </a:bodyPr>
          <a:lstStyle/>
          <a:p>
            <a:r>
              <a:rPr lang="en-US" sz="1800"/>
              <a:t>C. Burges, </a:t>
            </a:r>
            <a:r>
              <a:rPr lang="en-US" sz="1800">
                <a:hlinkClick r:id="rId6"/>
              </a:rPr>
              <a:t>A Tutorial on Support Vector Machines for Pattern Recognition</a:t>
            </a:r>
            <a:r>
              <a:rPr lang="en-US" sz="1800"/>
              <a:t>,  Data Mining and Knowledge Discovery, 1998 </a:t>
            </a:r>
          </a:p>
        </p:txBody>
      </p:sp>
      <p:sp>
        <p:nvSpPr>
          <p:cNvPr id="1104932" name="Text Box 36"/>
          <p:cNvSpPr txBox="1">
            <a:spLocks noChangeArrowheads="1"/>
          </p:cNvSpPr>
          <p:nvPr/>
        </p:nvSpPr>
        <p:spPr bwMode="auto">
          <a:xfrm>
            <a:off x="4724400" y="3886200"/>
            <a:ext cx="2971800" cy="701675"/>
          </a:xfrm>
          <a:prstGeom prst="rect">
            <a:avLst/>
          </a:prstGeom>
          <a:noFill/>
          <a:ln w="9525">
            <a:noFill/>
            <a:miter lim="800000"/>
            <a:headEnd/>
            <a:tailEnd/>
          </a:ln>
        </p:spPr>
        <p:txBody>
          <a:bodyPr>
            <a:spAutoFit/>
          </a:bodyPr>
          <a:lstStyle/>
          <a:p>
            <a:r>
              <a:rPr lang="en-US" sz="2000"/>
              <a:t>Distance between point and hyperplane:</a:t>
            </a:r>
          </a:p>
        </p:txBody>
      </p:sp>
      <p:graphicFrame>
        <p:nvGraphicFramePr>
          <p:cNvPr id="1104933" name="Object 37"/>
          <p:cNvGraphicFramePr>
            <a:graphicFrameLocks noGrp="1" noChangeAspect="1"/>
          </p:cNvGraphicFramePr>
          <p:nvPr>
            <p:ph sz="half" idx="4294967295"/>
          </p:nvPr>
        </p:nvGraphicFramePr>
        <p:xfrm>
          <a:off x="7848600" y="3870325"/>
          <a:ext cx="1295400" cy="777875"/>
        </p:xfrm>
        <a:graphic>
          <a:graphicData uri="http://schemas.openxmlformats.org/presentationml/2006/ole">
            <mc:AlternateContent xmlns:mc="http://schemas.openxmlformats.org/markup-compatibility/2006">
              <mc:Choice xmlns:v="urn:schemas-microsoft-com:vml" Requires="v">
                <p:oleObj spid="_x0000_s127023" name="Equation" r:id="rId7" imgW="698400" imgH="419040" progId="Equation.3">
                  <p:embed/>
                </p:oleObj>
              </mc:Choice>
              <mc:Fallback>
                <p:oleObj name="Equation" r:id="rId7" imgW="69840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8600" y="3870325"/>
                        <a:ext cx="12954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4935" name="Text Box 39"/>
          <p:cNvSpPr txBox="1">
            <a:spLocks noChangeArrowheads="1"/>
          </p:cNvSpPr>
          <p:nvPr/>
        </p:nvSpPr>
        <p:spPr bwMode="auto">
          <a:xfrm>
            <a:off x="4724400" y="3154363"/>
            <a:ext cx="2971800" cy="396875"/>
          </a:xfrm>
          <a:prstGeom prst="rect">
            <a:avLst/>
          </a:prstGeom>
          <a:noFill/>
          <a:ln w="9525">
            <a:noFill/>
            <a:miter lim="800000"/>
            <a:headEnd/>
            <a:tailEnd/>
          </a:ln>
        </p:spPr>
        <p:txBody>
          <a:bodyPr>
            <a:spAutoFit/>
          </a:bodyPr>
          <a:lstStyle/>
          <a:p>
            <a:r>
              <a:rPr lang="en-US" sz="2000"/>
              <a:t>For support vectors, </a:t>
            </a:r>
          </a:p>
        </p:txBody>
      </p:sp>
      <p:graphicFrame>
        <p:nvGraphicFramePr>
          <p:cNvPr id="1104936" name="Object 40"/>
          <p:cNvGraphicFramePr>
            <a:graphicFrameLocks noGrp="1" noChangeAspect="1"/>
          </p:cNvGraphicFramePr>
          <p:nvPr>
            <p:ph sz="half" idx="4294967295"/>
          </p:nvPr>
        </p:nvGraphicFramePr>
        <p:xfrm>
          <a:off x="7391400" y="3124200"/>
          <a:ext cx="1752600" cy="457200"/>
        </p:xfrm>
        <a:graphic>
          <a:graphicData uri="http://schemas.openxmlformats.org/presentationml/2006/ole">
            <mc:AlternateContent xmlns:mc="http://schemas.openxmlformats.org/markup-compatibility/2006">
              <mc:Choice xmlns:v="urn:schemas-microsoft-com:vml" Requires="v">
                <p:oleObj spid="_x0000_s127024" name="Equation" r:id="rId9" imgW="876240" imgH="228600" progId="Equation.3">
                  <p:embed/>
                </p:oleObj>
              </mc:Choice>
              <mc:Fallback>
                <p:oleObj name="Equation" r:id="rId9" imgW="8762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1400" y="3124200"/>
                        <a:ext cx="1752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4938" name="Text Box 42"/>
          <p:cNvSpPr txBox="1">
            <a:spLocks noChangeArrowheads="1"/>
          </p:cNvSpPr>
          <p:nvPr/>
        </p:nvSpPr>
        <p:spPr bwMode="auto">
          <a:xfrm>
            <a:off x="4724400" y="4876800"/>
            <a:ext cx="4114800" cy="457200"/>
          </a:xfrm>
          <a:prstGeom prst="rect">
            <a:avLst/>
          </a:prstGeom>
          <a:noFill/>
          <a:ln w="9525">
            <a:noFill/>
            <a:miter lim="800000"/>
            <a:headEnd/>
            <a:tailEnd/>
          </a:ln>
        </p:spPr>
        <p:txBody>
          <a:bodyPr>
            <a:spAutoFit/>
          </a:bodyPr>
          <a:lstStyle/>
          <a:p>
            <a:r>
              <a:rPr lang="en-US" sz="2000"/>
              <a:t>Therefore, the margin is  </a:t>
            </a:r>
            <a:r>
              <a:rPr lang="en-US">
                <a:latin typeface="Times New Roman" pitchFamily="18" charset="0"/>
              </a:rPr>
              <a:t>2 / ||</a:t>
            </a:r>
            <a:r>
              <a:rPr lang="en-US" b="1">
                <a:latin typeface="Times New Roman" pitchFamily="18" charset="0"/>
              </a:rPr>
              <a:t>w</a:t>
            </a:r>
            <a:r>
              <a:rPr lang="en-US">
                <a:latin typeface="Times New Roman" pitchFamily="18" charset="0"/>
              </a:rPr>
              <a:t>||</a:t>
            </a:r>
            <a:r>
              <a:rPr lang="en-US" sz="2000">
                <a:latin typeface="Times New Roman" pitchFamily="18" charset="0"/>
              </a:rPr>
              <a:t> </a:t>
            </a:r>
          </a:p>
        </p:txBody>
      </p:sp>
    </p:spTree>
    <p:extLst>
      <p:ext uri="{BB962C8B-B14F-4D97-AF65-F5344CB8AC3E}">
        <p14:creationId xmlns:p14="http://schemas.microsoft.com/office/powerpoint/2010/main" val="310365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49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49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490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049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049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49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49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049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49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049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49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490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049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049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049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049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04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01" grpId="0"/>
      <p:bldP spid="5141" grpId="0" animBg="1"/>
      <p:bldP spid="1104918" grpId="0" animBg="1"/>
      <p:bldP spid="1104919" grpId="0" animBg="1"/>
      <p:bldP spid="1104923" grpId="0" animBg="1"/>
      <p:bldP spid="1104924" grpId="0" animBg="1"/>
      <p:bldP spid="1104925" grpId="0" animBg="1"/>
      <p:bldP spid="1104926" grpId="0" animBg="1"/>
      <p:bldP spid="1104927" grpId="0"/>
      <p:bldP spid="1104928" grpId="0" animBg="1"/>
      <p:bldP spid="1104929" grpId="0" animBg="1"/>
      <p:bldP spid="1104930" grpId="0" animBg="1"/>
      <p:bldP spid="1104932" grpId="0"/>
      <p:bldP spid="1104935" grpId="0"/>
      <p:bldP spid="110493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533400" y="76200"/>
            <a:ext cx="8458200" cy="838200"/>
          </a:xfrm>
        </p:spPr>
        <p:txBody>
          <a:bodyPr/>
          <a:lstStyle/>
          <a:p>
            <a:r>
              <a:rPr lang="en-US" smtClean="0"/>
              <a:t>Finding the maximum margin hyperplane</a:t>
            </a:r>
          </a:p>
        </p:txBody>
      </p:sp>
      <p:sp>
        <p:nvSpPr>
          <p:cNvPr id="991235" name="Rectangle 3"/>
          <p:cNvSpPr>
            <a:spLocks noGrp="1" noChangeArrowheads="1"/>
          </p:cNvSpPr>
          <p:nvPr>
            <p:ph type="body" idx="1"/>
          </p:nvPr>
        </p:nvSpPr>
        <p:spPr/>
        <p:txBody>
          <a:bodyPr/>
          <a:lstStyle/>
          <a:p>
            <a:pPr marL="533400" indent="-533400">
              <a:buFontTx/>
              <a:buAutoNum type="arabicPeriod"/>
            </a:pPr>
            <a:r>
              <a:rPr lang="en-US" dirty="0" smtClean="0"/>
              <a:t>Maximize margin </a:t>
            </a:r>
            <a:r>
              <a:rPr lang="en-US" dirty="0" smtClean="0">
                <a:latin typeface="Times New Roman" pitchFamily="18" charset="0"/>
              </a:rPr>
              <a:t>2 / ||</a:t>
            </a:r>
            <a:r>
              <a:rPr lang="en-US" b="1" dirty="0" smtClean="0">
                <a:latin typeface="Times New Roman" pitchFamily="18" charset="0"/>
              </a:rPr>
              <a:t>w</a:t>
            </a:r>
            <a:r>
              <a:rPr lang="en-US" dirty="0" smtClean="0">
                <a:latin typeface="Times New Roman" pitchFamily="18" charset="0"/>
              </a:rPr>
              <a:t>||</a:t>
            </a:r>
          </a:p>
          <a:p>
            <a:pPr marL="533400" indent="-533400">
              <a:buFontTx/>
              <a:buAutoNum type="arabicPeriod"/>
            </a:pPr>
            <a:r>
              <a:rPr lang="en-US" dirty="0" smtClean="0"/>
              <a:t>Correctly classify all training data:</a:t>
            </a:r>
            <a:br>
              <a:rPr lang="en-US" dirty="0" smtClean="0"/>
            </a:br>
            <a:r>
              <a:rPr lang="en-US" dirty="0" smtClean="0"/>
              <a:t/>
            </a:r>
            <a:br>
              <a:rPr lang="en-US" dirty="0" smtClean="0"/>
            </a:br>
            <a:r>
              <a:rPr lang="en-US" i="1" dirty="0" smtClean="0">
                <a:latin typeface="Times New Roman" pitchFamily="18" charset="0"/>
              </a:rPr>
              <a:t/>
            </a:r>
            <a:br>
              <a:rPr lang="en-US" i="1" dirty="0" smtClean="0">
                <a:latin typeface="Times New Roman" pitchFamily="18" charset="0"/>
              </a:rPr>
            </a:br>
            <a:r>
              <a:rPr lang="en-US" i="1" dirty="0" smtClean="0">
                <a:latin typeface="Times New Roman" pitchFamily="18" charset="0"/>
              </a:rPr>
              <a:t/>
            </a:r>
            <a:br>
              <a:rPr lang="en-US" i="1" dirty="0" smtClean="0">
                <a:latin typeface="Times New Roman" pitchFamily="18" charset="0"/>
              </a:rPr>
            </a:br>
            <a:endParaRPr lang="en-US" sz="800" dirty="0" smtClean="0">
              <a:latin typeface="Times New Roman" pitchFamily="18" charset="0"/>
              <a:cs typeface="Arial" charset="0"/>
            </a:endParaRPr>
          </a:p>
          <a:p>
            <a:pPr marL="533400" indent="-533400"/>
            <a:r>
              <a:rPr lang="en-US" i="1" dirty="0" smtClean="0">
                <a:cs typeface="Arial" charset="0"/>
              </a:rPr>
              <a:t>Quadratic optimization problem</a:t>
            </a:r>
            <a:r>
              <a:rPr lang="en-US" dirty="0" smtClean="0">
                <a:cs typeface="Arial" charset="0"/>
              </a:rPr>
              <a:t>:</a:t>
            </a:r>
            <a:br>
              <a:rPr lang="en-US" dirty="0" smtClean="0">
                <a:cs typeface="Arial" charset="0"/>
              </a:rPr>
            </a:br>
            <a:endParaRPr lang="en-US" dirty="0" smtClean="0">
              <a:cs typeface="Arial" charset="0"/>
            </a:endParaRPr>
          </a:p>
          <a:p>
            <a:pPr marL="533400" indent="-533400"/>
            <a:r>
              <a:rPr lang="en-US" dirty="0" smtClean="0">
                <a:cs typeface="Arial" charset="0"/>
              </a:rPr>
              <a:t>		</a:t>
            </a:r>
            <a:endParaRPr lang="el-GR" dirty="0" smtClean="0"/>
          </a:p>
        </p:txBody>
      </p:sp>
      <p:sp>
        <p:nvSpPr>
          <p:cNvPr id="6150" name="Text Box 15"/>
          <p:cNvSpPr txBox="1">
            <a:spLocks noChangeArrowheads="1"/>
          </p:cNvSpPr>
          <p:nvPr/>
        </p:nvSpPr>
        <p:spPr bwMode="auto">
          <a:xfrm>
            <a:off x="0" y="6208713"/>
            <a:ext cx="9144000" cy="641350"/>
          </a:xfrm>
          <a:prstGeom prst="rect">
            <a:avLst/>
          </a:prstGeom>
          <a:noFill/>
          <a:ln w="9525">
            <a:noFill/>
            <a:miter lim="800000"/>
            <a:headEnd/>
            <a:tailEnd/>
          </a:ln>
        </p:spPr>
        <p:txBody>
          <a:bodyPr>
            <a:spAutoFit/>
          </a:bodyPr>
          <a:lstStyle/>
          <a:p>
            <a:r>
              <a:rPr lang="en-US" sz="1800"/>
              <a:t>C. Burges, </a:t>
            </a:r>
            <a:r>
              <a:rPr lang="en-US" sz="1800">
                <a:hlinkClick r:id="rId4"/>
              </a:rPr>
              <a:t>A Tutorial on Support Vector Machines for Pattern Recognition</a:t>
            </a:r>
            <a:r>
              <a:rPr lang="en-US" sz="1800"/>
              <a:t>,  Data Mining and Knowledge Discovery, 1998 </a:t>
            </a:r>
          </a:p>
        </p:txBody>
      </p:sp>
      <p:graphicFrame>
        <p:nvGraphicFramePr>
          <p:cNvPr id="991249" name="Object 17"/>
          <p:cNvGraphicFramePr>
            <a:graphicFrameLocks noGrp="1" noChangeAspect="1"/>
          </p:cNvGraphicFramePr>
          <p:nvPr>
            <p:ph sz="half" idx="4294967295"/>
            <p:extLst>
              <p:ext uri="{D42A27DB-BD31-4B8C-83A1-F6EECF244321}">
                <p14:modId xmlns:p14="http://schemas.microsoft.com/office/powerpoint/2010/main" val="1417625733"/>
              </p:ext>
            </p:extLst>
          </p:nvPr>
        </p:nvGraphicFramePr>
        <p:xfrm>
          <a:off x="872669" y="4361910"/>
          <a:ext cx="7356931" cy="1143000"/>
        </p:xfrm>
        <a:graphic>
          <a:graphicData uri="http://schemas.openxmlformats.org/presentationml/2006/ole">
            <mc:AlternateContent xmlns:mc="http://schemas.openxmlformats.org/markup-compatibility/2006">
              <mc:Choice xmlns:v="urn:schemas-microsoft-com:vml" Requires="v">
                <p:oleObj spid="_x0000_s128031" name="Equation" r:id="rId5" imgW="2527200" imgH="393480" progId="Equation.3">
                  <p:embed/>
                </p:oleObj>
              </mc:Choice>
              <mc:Fallback>
                <p:oleObj name="Equation" r:id="rId5" imgW="2527200" imgH="393480" progId="Equation.3">
                  <p:embed/>
                  <p:pic>
                    <p:nvPicPr>
                      <p:cNvPr id="0" name=""/>
                      <p:cNvPicPr>
                        <a:picLocks noChangeAspect="1" noChangeArrowheads="1"/>
                      </p:cNvPicPr>
                      <p:nvPr/>
                    </p:nvPicPr>
                    <p:blipFill>
                      <a:blip r:embed="rId6"/>
                      <a:srcRect/>
                      <a:stretch>
                        <a:fillRect/>
                      </a:stretch>
                    </p:blipFill>
                    <p:spPr bwMode="auto">
                      <a:xfrm>
                        <a:off x="872669" y="4361910"/>
                        <a:ext cx="7356931" cy="1143000"/>
                      </a:xfrm>
                      <a:prstGeom prst="rect">
                        <a:avLst/>
                      </a:prstGeom>
                      <a:noFill/>
                    </p:spPr>
                  </p:pic>
                </p:oleObj>
              </mc:Fallback>
            </mc:AlternateContent>
          </a:graphicData>
        </a:graphic>
      </p:graphicFrame>
      <p:sp>
        <p:nvSpPr>
          <p:cNvPr id="991251" name="Rectangle 19"/>
          <p:cNvSpPr>
            <a:spLocks noChangeArrowheads="1"/>
          </p:cNvSpPr>
          <p:nvPr/>
        </p:nvSpPr>
        <p:spPr bwMode="auto">
          <a:xfrm>
            <a:off x="533400" y="4038600"/>
            <a:ext cx="8001000" cy="1676400"/>
          </a:xfrm>
          <a:prstGeom prst="rect">
            <a:avLst/>
          </a:prstGeom>
          <a:noFill/>
          <a:ln w="38100">
            <a:solidFill>
              <a:srgbClr val="FF0000"/>
            </a:solidFill>
            <a:miter lim="800000"/>
            <a:headEnd/>
            <a:tailEnd/>
          </a:ln>
        </p:spPr>
        <p:txBody>
          <a:bodyPr wrap="none" anchor="ctr"/>
          <a:lstStyle/>
          <a:p>
            <a:endParaRPr lang="en-US"/>
          </a:p>
        </p:txBody>
      </p:sp>
      <p:graphicFrame>
        <p:nvGraphicFramePr>
          <p:cNvPr id="991252" name="Object 20"/>
          <p:cNvGraphicFramePr>
            <a:graphicFrameLocks noGrp="1" noChangeAspect="1"/>
          </p:cNvGraphicFramePr>
          <p:nvPr>
            <p:ph sz="half" idx="4294967295"/>
          </p:nvPr>
        </p:nvGraphicFramePr>
        <p:xfrm>
          <a:off x="1295400" y="2033588"/>
          <a:ext cx="5181600" cy="1014412"/>
        </p:xfrm>
        <a:graphic>
          <a:graphicData uri="http://schemas.openxmlformats.org/presentationml/2006/ole">
            <mc:AlternateContent xmlns:mc="http://schemas.openxmlformats.org/markup-compatibility/2006">
              <mc:Choice xmlns:v="urn:schemas-microsoft-com:vml" Requires="v">
                <p:oleObj spid="_x0000_s128032" name="Equation" r:id="rId7" imgW="2336760" imgH="457200" progId="Equation.3">
                  <p:embed/>
                </p:oleObj>
              </mc:Choice>
              <mc:Fallback>
                <p:oleObj name="Equation" r:id="rId7" imgW="233676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2033588"/>
                        <a:ext cx="5181600" cy="1014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0940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1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123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12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9123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123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12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1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235" grpId="0" build="p"/>
      <p:bldP spid="9912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t>
            </a:r>
            <a:endParaRPr lang="en-US" dirty="0"/>
          </a:p>
        </p:txBody>
      </p:sp>
      <p:sp>
        <p:nvSpPr>
          <p:cNvPr id="3" name="Content Placeholder 2"/>
          <p:cNvSpPr>
            <a:spLocks noGrp="1"/>
          </p:cNvSpPr>
          <p:nvPr>
            <p:ph idx="1"/>
          </p:nvPr>
        </p:nvSpPr>
        <p:spPr/>
        <p:txBody>
          <a:bodyPr>
            <a:normAutofit/>
          </a:bodyPr>
          <a:lstStyle/>
          <a:p>
            <a:r>
              <a:rPr lang="en-US" dirty="0" smtClean="0"/>
              <a:t>1960s – early 1990s: geometry</a:t>
            </a:r>
          </a:p>
          <a:p>
            <a:r>
              <a:rPr lang="en-US" dirty="0" smtClean="0"/>
              <a:t>1990s: appearance</a:t>
            </a:r>
          </a:p>
          <a:p>
            <a:r>
              <a:rPr lang="en-US" dirty="0" smtClean="0"/>
              <a:t>Mid-1990s: sliding window </a:t>
            </a:r>
          </a:p>
          <a:p>
            <a:r>
              <a:rPr lang="en-US" dirty="0" smtClean="0"/>
              <a:t>Late 1990s: local features</a:t>
            </a:r>
          </a:p>
          <a:p>
            <a:r>
              <a:rPr lang="en-US" dirty="0" smtClean="0"/>
              <a:t>Early 2000s: parts-and-shape models</a:t>
            </a:r>
          </a:p>
          <a:p>
            <a:r>
              <a:rPr lang="en-US" dirty="0" smtClean="0"/>
              <a:t>Mid-2000s: bags of features</a:t>
            </a:r>
          </a:p>
          <a:p>
            <a:r>
              <a:rPr lang="en-US" dirty="0" smtClean="0"/>
              <a:t>Present trends: data-driven methods, context</a:t>
            </a:r>
            <a:endParaRPr lang="en-US" dirty="0"/>
          </a:p>
        </p:txBody>
      </p:sp>
    </p:spTree>
    <p:extLst>
      <p:ext uri="{BB962C8B-B14F-4D97-AF65-F5344CB8AC3E}">
        <p14:creationId xmlns:p14="http://schemas.microsoft.com/office/powerpoint/2010/main" val="34306084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534400" cy="838200"/>
          </a:xfrm>
        </p:spPr>
        <p:txBody>
          <a:bodyPr/>
          <a:lstStyle/>
          <a:p>
            <a:r>
              <a:rPr lang="en-US" dirty="0" smtClean="0"/>
              <a:t>SVM parameter learning</a:t>
            </a:r>
            <a:endParaRPr lang="en-US" dirty="0"/>
          </a:p>
        </p:txBody>
      </p:sp>
      <p:sp>
        <p:nvSpPr>
          <p:cNvPr id="3" name="Content Placeholder 2"/>
          <p:cNvSpPr>
            <a:spLocks noGrp="1"/>
          </p:cNvSpPr>
          <p:nvPr>
            <p:ph idx="1"/>
          </p:nvPr>
        </p:nvSpPr>
        <p:spPr>
          <a:xfrm>
            <a:off x="0" y="914400"/>
            <a:ext cx="7772400" cy="5257800"/>
          </a:xfrm>
        </p:spPr>
        <p:txBody>
          <a:bodyPr/>
          <a:lstStyle/>
          <a:p>
            <a:pPr marL="457200" indent="-457200">
              <a:buFont typeface="Arial" pitchFamily="34" charset="0"/>
              <a:buChar char="•"/>
            </a:pPr>
            <a:endParaRPr lang="en-US" sz="2400" dirty="0" smtClean="0"/>
          </a:p>
          <a:p>
            <a:pPr marL="457200" indent="-457200">
              <a:buFont typeface="Arial" pitchFamily="34" charset="0"/>
              <a:buChar char="•"/>
            </a:pPr>
            <a:r>
              <a:rPr lang="en-US" sz="2400" dirty="0" smtClean="0"/>
              <a:t>Separable data:</a:t>
            </a:r>
          </a:p>
          <a:p>
            <a:pPr marL="0" indent="0"/>
            <a:endParaRPr lang="en-US" sz="2400" dirty="0" smtClean="0"/>
          </a:p>
          <a:p>
            <a:pPr marL="0" indent="0"/>
            <a:endParaRPr lang="en-US" sz="2400" dirty="0"/>
          </a:p>
          <a:p>
            <a:pPr marL="457200" indent="-457200">
              <a:buFont typeface="Arial" pitchFamily="34" charset="0"/>
              <a:buChar char="•"/>
            </a:pPr>
            <a:endParaRPr lang="en-US" sz="2400" dirty="0" smtClean="0"/>
          </a:p>
          <a:p>
            <a:pPr marL="457200" indent="-457200">
              <a:buFont typeface="Arial" pitchFamily="34" charset="0"/>
              <a:buChar char="•"/>
            </a:pPr>
            <a:endParaRPr lang="en-US" sz="2400" dirty="0"/>
          </a:p>
          <a:p>
            <a:pPr marL="457200" indent="-457200">
              <a:buFont typeface="Arial" pitchFamily="34" charset="0"/>
              <a:buChar char="•"/>
            </a:pPr>
            <a:r>
              <a:rPr lang="en-US" sz="2400" dirty="0" smtClean="0"/>
              <a:t>Non-separable data:</a:t>
            </a:r>
          </a:p>
        </p:txBody>
      </p:sp>
      <p:graphicFrame>
        <p:nvGraphicFramePr>
          <p:cNvPr id="6" name="Object 5"/>
          <p:cNvGraphicFramePr>
            <a:graphicFrameLocks noGrp="1" noChangeAspect="1"/>
          </p:cNvGraphicFramePr>
          <p:nvPr>
            <p:extLst>
              <p:ext uri="{D42A27DB-BD31-4B8C-83A1-F6EECF244321}">
                <p14:modId xmlns:p14="http://schemas.microsoft.com/office/powerpoint/2010/main" val="289735432"/>
              </p:ext>
            </p:extLst>
          </p:nvPr>
        </p:nvGraphicFramePr>
        <p:xfrm>
          <a:off x="2930525" y="1066800"/>
          <a:ext cx="5908675" cy="918050"/>
        </p:xfrm>
        <a:graphic>
          <a:graphicData uri="http://schemas.openxmlformats.org/presentationml/2006/ole">
            <mc:AlternateContent xmlns:mc="http://schemas.openxmlformats.org/markup-compatibility/2006">
              <mc:Choice xmlns:v="urn:schemas-microsoft-com:vml" Requires="v">
                <p:oleObj spid="_x0000_s120902" name="Equation" r:id="rId4" imgW="2527200" imgH="393480" progId="Equation.3">
                  <p:embed/>
                </p:oleObj>
              </mc:Choice>
              <mc:Fallback>
                <p:oleObj name="Equation" r:id="rId4" imgW="2527200" imgH="393480" progId="Equation.3">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0525" y="1066800"/>
                        <a:ext cx="5908675" cy="918050"/>
                      </a:xfrm>
                      <a:prstGeom prst="rect">
                        <a:avLst/>
                      </a:prstGeom>
                      <a:noFill/>
                      <a:ln>
                        <a:noFill/>
                      </a:ln>
                    </p:spPr>
                  </p:pic>
                </p:oleObj>
              </mc:Fallback>
            </mc:AlternateContent>
          </a:graphicData>
        </a:graphic>
      </p:graphicFrame>
      <p:sp>
        <p:nvSpPr>
          <p:cNvPr id="9" name="Right Brace 8"/>
          <p:cNvSpPr/>
          <p:nvPr/>
        </p:nvSpPr>
        <p:spPr bwMode="auto">
          <a:xfrm rot="5400000">
            <a:off x="3543300" y="1714500"/>
            <a:ext cx="381000" cy="1066800"/>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smtClean="0">
              <a:solidFill>
                <a:srgbClr val="000000"/>
              </a:solidFill>
              <a:cs typeface="Arial" charset="0"/>
            </a:endParaRPr>
          </a:p>
        </p:txBody>
      </p:sp>
      <p:sp>
        <p:nvSpPr>
          <p:cNvPr id="10" name="Right Brace 9"/>
          <p:cNvSpPr/>
          <p:nvPr/>
        </p:nvSpPr>
        <p:spPr bwMode="auto">
          <a:xfrm rot="5400000">
            <a:off x="6629400" y="304800"/>
            <a:ext cx="381000" cy="3886200"/>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smtClean="0">
              <a:solidFill>
                <a:srgbClr val="000000"/>
              </a:solidFill>
              <a:cs typeface="Arial" charset="0"/>
            </a:endParaRPr>
          </a:p>
        </p:txBody>
      </p:sp>
      <p:sp>
        <p:nvSpPr>
          <p:cNvPr id="11" name="Text Box 15"/>
          <p:cNvSpPr txBox="1">
            <a:spLocks noChangeArrowheads="1"/>
          </p:cNvSpPr>
          <p:nvPr/>
        </p:nvSpPr>
        <p:spPr bwMode="auto">
          <a:xfrm>
            <a:off x="2667000" y="2606933"/>
            <a:ext cx="1866510" cy="646331"/>
          </a:xfrm>
          <a:prstGeom prst="rect">
            <a:avLst/>
          </a:prstGeom>
          <a:noFill/>
          <a:ln w="9525">
            <a:solidFill>
              <a:srgbClr val="FF0000"/>
            </a:solidFill>
            <a:miter lim="800000"/>
            <a:headEnd/>
            <a:tailEnd/>
          </a:ln>
        </p:spPr>
        <p:txBody>
          <a:bodyPr wrap="square" anchor="ctr">
            <a:spAutoFit/>
          </a:bodyPr>
          <a:lstStyle/>
          <a:p>
            <a:pPr algn="ctr"/>
            <a:r>
              <a:rPr lang="en-US" dirty="0" smtClean="0">
                <a:solidFill>
                  <a:srgbClr val="000000"/>
                </a:solidFill>
              </a:rPr>
              <a:t>Maximize margin</a:t>
            </a:r>
            <a:endParaRPr lang="en-US" dirty="0">
              <a:solidFill>
                <a:srgbClr val="000000"/>
              </a:solidFill>
            </a:endParaRPr>
          </a:p>
        </p:txBody>
      </p:sp>
      <p:sp>
        <p:nvSpPr>
          <p:cNvPr id="12" name="Text Box 15"/>
          <p:cNvSpPr txBox="1">
            <a:spLocks noChangeArrowheads="1"/>
          </p:cNvSpPr>
          <p:nvPr/>
        </p:nvSpPr>
        <p:spPr bwMode="auto">
          <a:xfrm>
            <a:off x="4915290" y="2606933"/>
            <a:ext cx="3771510" cy="646331"/>
          </a:xfrm>
          <a:prstGeom prst="rect">
            <a:avLst/>
          </a:prstGeom>
          <a:noFill/>
          <a:ln w="9525">
            <a:solidFill>
              <a:srgbClr val="FF0000"/>
            </a:solidFill>
            <a:miter lim="800000"/>
            <a:headEnd/>
            <a:tailEnd/>
          </a:ln>
        </p:spPr>
        <p:txBody>
          <a:bodyPr wrap="square" anchor="ctr">
            <a:spAutoFit/>
          </a:bodyPr>
          <a:lstStyle/>
          <a:p>
            <a:pPr algn="ctr"/>
            <a:r>
              <a:rPr lang="en-US" dirty="0" smtClean="0">
                <a:solidFill>
                  <a:srgbClr val="000000"/>
                </a:solidFill>
              </a:rPr>
              <a:t>Classify training data correctly</a:t>
            </a:r>
          </a:p>
          <a:p>
            <a:pPr algn="ctr"/>
            <a:endParaRPr lang="en-US" dirty="0">
              <a:solidFill>
                <a:srgbClr val="000000"/>
              </a:solidFill>
            </a:endParaRPr>
          </a:p>
        </p:txBody>
      </p:sp>
      <p:graphicFrame>
        <p:nvGraphicFramePr>
          <p:cNvPr id="13" name="Object 12"/>
          <p:cNvGraphicFramePr>
            <a:graphicFrameLocks noGrp="1" noChangeAspect="1"/>
          </p:cNvGraphicFramePr>
          <p:nvPr>
            <p:extLst>
              <p:ext uri="{D42A27DB-BD31-4B8C-83A1-F6EECF244321}">
                <p14:modId xmlns:p14="http://schemas.microsoft.com/office/powerpoint/2010/main" val="2136338265"/>
              </p:ext>
            </p:extLst>
          </p:nvPr>
        </p:nvGraphicFramePr>
        <p:xfrm>
          <a:off x="1828800" y="4168775"/>
          <a:ext cx="6778625" cy="1152525"/>
        </p:xfrm>
        <a:graphic>
          <a:graphicData uri="http://schemas.openxmlformats.org/presentationml/2006/ole">
            <mc:AlternateContent xmlns:mc="http://schemas.openxmlformats.org/markup-compatibility/2006">
              <mc:Choice xmlns:v="urn:schemas-microsoft-com:vml" Requires="v">
                <p:oleObj spid="_x0000_s120903" name="Equation" r:id="rId6" imgW="2679700" imgH="457200" progId="Equation.3">
                  <p:embed/>
                </p:oleObj>
              </mc:Choice>
              <mc:Fallback>
                <p:oleObj name="Equation" r:id="rId6" imgW="2679700" imgH="457200" progId="Equation.3">
                  <p:embed/>
                  <p:pic>
                    <p:nvPicPr>
                      <p:cNvPr id="0" name=""/>
                      <p:cNvPicPr>
                        <a:picLocks noGrp="1" noChangeAspect="1" noChangeArrowheads="1"/>
                      </p:cNvPicPr>
                      <p:nvPr/>
                    </p:nvPicPr>
                    <p:blipFill>
                      <a:blip r:embed="rId7"/>
                      <a:srcRect/>
                      <a:stretch>
                        <a:fillRect/>
                      </a:stretch>
                    </p:blipFill>
                    <p:spPr bwMode="auto">
                      <a:xfrm>
                        <a:off x="1828800" y="4168775"/>
                        <a:ext cx="6778625" cy="1152525"/>
                      </a:xfrm>
                      <a:prstGeom prst="rect">
                        <a:avLst/>
                      </a:prstGeom>
                      <a:noFill/>
                      <a:ln>
                        <a:noFill/>
                      </a:ln>
                    </p:spPr>
                  </p:pic>
                </p:oleObj>
              </mc:Fallback>
            </mc:AlternateContent>
          </a:graphicData>
        </a:graphic>
      </p:graphicFrame>
      <p:sp>
        <p:nvSpPr>
          <p:cNvPr id="14" name="Right Brace 13"/>
          <p:cNvSpPr/>
          <p:nvPr/>
        </p:nvSpPr>
        <p:spPr bwMode="auto">
          <a:xfrm rot="5400000">
            <a:off x="3121451" y="5039152"/>
            <a:ext cx="373797" cy="977900"/>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smtClean="0">
              <a:solidFill>
                <a:srgbClr val="000000"/>
              </a:solidFill>
              <a:cs typeface="Arial" charset="0"/>
            </a:endParaRPr>
          </a:p>
        </p:txBody>
      </p:sp>
      <p:sp>
        <p:nvSpPr>
          <p:cNvPr id="15" name="Right Brace 14"/>
          <p:cNvSpPr/>
          <p:nvPr/>
        </p:nvSpPr>
        <p:spPr bwMode="auto">
          <a:xfrm rot="5400000">
            <a:off x="6328202" y="3508803"/>
            <a:ext cx="373798" cy="4038599"/>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smtClean="0">
              <a:solidFill>
                <a:srgbClr val="000000"/>
              </a:solidFill>
              <a:cs typeface="Arial" charset="0"/>
            </a:endParaRPr>
          </a:p>
        </p:txBody>
      </p:sp>
      <p:sp>
        <p:nvSpPr>
          <p:cNvPr id="16" name="Text Box 15"/>
          <p:cNvSpPr txBox="1">
            <a:spLocks noChangeArrowheads="1"/>
          </p:cNvSpPr>
          <p:nvPr/>
        </p:nvSpPr>
        <p:spPr bwMode="auto">
          <a:xfrm>
            <a:off x="2438400" y="5798403"/>
            <a:ext cx="1866510" cy="830997"/>
          </a:xfrm>
          <a:prstGeom prst="rect">
            <a:avLst/>
          </a:prstGeom>
          <a:noFill/>
          <a:ln w="9525">
            <a:solidFill>
              <a:srgbClr val="FF0000"/>
            </a:solidFill>
            <a:miter lim="800000"/>
            <a:headEnd/>
            <a:tailEnd/>
          </a:ln>
        </p:spPr>
        <p:txBody>
          <a:bodyPr wrap="square">
            <a:spAutoFit/>
          </a:bodyPr>
          <a:lstStyle/>
          <a:p>
            <a:pPr algn="ctr"/>
            <a:r>
              <a:rPr lang="en-US" dirty="0" smtClean="0">
                <a:solidFill>
                  <a:srgbClr val="000000"/>
                </a:solidFill>
              </a:rPr>
              <a:t>Maximize margin</a:t>
            </a:r>
            <a:endParaRPr lang="en-US" dirty="0">
              <a:solidFill>
                <a:srgbClr val="000000"/>
              </a:solidFill>
            </a:endParaRPr>
          </a:p>
        </p:txBody>
      </p:sp>
      <p:sp>
        <p:nvSpPr>
          <p:cNvPr id="17" name="Text Box 15"/>
          <p:cNvSpPr txBox="1">
            <a:spLocks noChangeArrowheads="1"/>
          </p:cNvSpPr>
          <p:nvPr/>
        </p:nvSpPr>
        <p:spPr bwMode="auto">
          <a:xfrm>
            <a:off x="4648200" y="5798403"/>
            <a:ext cx="3771510" cy="830997"/>
          </a:xfrm>
          <a:prstGeom prst="rect">
            <a:avLst/>
          </a:prstGeom>
          <a:noFill/>
          <a:ln w="9525">
            <a:solidFill>
              <a:srgbClr val="FF0000"/>
            </a:solidFill>
            <a:miter lim="800000"/>
            <a:headEnd/>
            <a:tailEnd/>
          </a:ln>
        </p:spPr>
        <p:txBody>
          <a:bodyPr wrap="square">
            <a:spAutoFit/>
          </a:bodyPr>
          <a:lstStyle/>
          <a:p>
            <a:pPr algn="ctr"/>
            <a:r>
              <a:rPr lang="en-US" dirty="0" smtClean="0">
                <a:solidFill>
                  <a:srgbClr val="000000"/>
                </a:solidFill>
              </a:rPr>
              <a:t>Minimize classification mistakes</a:t>
            </a:r>
            <a:endParaRPr lang="en-US" dirty="0">
              <a:solidFill>
                <a:srgbClr val="000000"/>
              </a:solidFill>
            </a:endParaRPr>
          </a:p>
        </p:txBody>
      </p:sp>
    </p:spTree>
    <p:extLst>
      <p:ext uri="{BB962C8B-B14F-4D97-AF65-F5344CB8AC3E}">
        <p14:creationId xmlns:p14="http://schemas.microsoft.com/office/powerpoint/2010/main" val="422624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P spid="15" grpId="0" animBg="1"/>
      <p:bldP spid="16" grpId="0" animBg="1"/>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534400" cy="838200"/>
          </a:xfrm>
        </p:spPr>
        <p:txBody>
          <a:bodyPr/>
          <a:lstStyle/>
          <a:p>
            <a:r>
              <a:rPr lang="en-US" dirty="0" smtClean="0"/>
              <a:t>SVM parameter learning</a:t>
            </a:r>
            <a:endParaRPr lang="en-US" dirty="0"/>
          </a:p>
        </p:txBody>
      </p:sp>
      <p:sp>
        <p:nvSpPr>
          <p:cNvPr id="4" name="Content Placeholder 3"/>
          <p:cNvSpPr>
            <a:spLocks noGrp="1"/>
          </p:cNvSpPr>
          <p:nvPr>
            <p:ph idx="1"/>
          </p:nvPr>
        </p:nvSpPr>
        <p:spPr>
          <a:xfrm>
            <a:off x="1066800" y="6400800"/>
            <a:ext cx="7772400" cy="533400"/>
          </a:xfrm>
        </p:spPr>
        <p:txBody>
          <a:bodyPr/>
          <a:lstStyle/>
          <a:p>
            <a:r>
              <a:rPr lang="en-US" sz="2000" dirty="0" smtClean="0"/>
              <a:t>Demo: </a:t>
            </a:r>
            <a:r>
              <a:rPr lang="en-US" sz="2000" dirty="0">
                <a:hlinkClick r:id="rId4"/>
              </a:rPr>
              <a:t>http://cs.stanford.edu/people/karpathy/svmjs/demo</a:t>
            </a:r>
            <a:endParaRPr lang="en-US" sz="2000" dirty="0"/>
          </a:p>
        </p:txBody>
      </p:sp>
      <p:grpSp>
        <p:nvGrpSpPr>
          <p:cNvPr id="8" name="Group 7"/>
          <p:cNvGrpSpPr/>
          <p:nvPr/>
        </p:nvGrpSpPr>
        <p:grpSpPr>
          <a:xfrm>
            <a:off x="762000" y="3505200"/>
            <a:ext cx="2667916" cy="2479478"/>
            <a:chOff x="2895600" y="2625922"/>
            <a:chExt cx="3733800" cy="3470078"/>
          </a:xfrm>
        </p:grpSpPr>
        <p:pic>
          <p:nvPicPr>
            <p:cNvPr id="74754" name="Picture 2" descr="http://ars.els-cdn.com/content/image/1-s2.0-S0925231212001877-gr1.jpg"/>
            <p:cNvPicPr>
              <a:picLocks noChangeAspect="1" noChangeArrowheads="1"/>
            </p:cNvPicPr>
            <p:nvPr/>
          </p:nvPicPr>
          <p:blipFill rotWithShape="1">
            <a:blip r:embed="rId5">
              <a:extLst>
                <a:ext uri="{28A0092B-C50C-407E-A947-70E740481C1C}">
                  <a14:useLocalDpi xmlns:a14="http://schemas.microsoft.com/office/drawing/2010/main" val="0"/>
                </a:ext>
              </a:extLst>
            </a:blip>
            <a:srcRect l="3973" r="50226"/>
            <a:stretch/>
          </p:blipFill>
          <p:spPr bwMode="auto">
            <a:xfrm>
              <a:off x="2895600" y="2625922"/>
              <a:ext cx="3733800" cy="33604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450310" y="5788223"/>
              <a:ext cx="731290" cy="307777"/>
            </a:xfrm>
            <a:prstGeom prst="rect">
              <a:avLst/>
            </a:prstGeom>
            <a:solidFill>
              <a:schemeClr val="bg1"/>
            </a:solidFill>
          </p:spPr>
          <p:txBody>
            <a:bodyPr wrap="none" rtlCol="0">
              <a:spAutoFit/>
            </a:bodyPr>
            <a:lstStyle/>
            <a:p>
              <a:r>
                <a:rPr lang="en-US" sz="1400" dirty="0" smtClean="0">
                  <a:solidFill>
                    <a:srgbClr val="000000"/>
                  </a:solidFill>
                </a:rPr>
                <a:t>Margin</a:t>
              </a:r>
              <a:endParaRPr lang="en-US" sz="1400" dirty="0">
                <a:solidFill>
                  <a:srgbClr val="000000"/>
                </a:solidFill>
              </a:endParaRPr>
            </a:p>
          </p:txBody>
        </p:sp>
      </p:grpSp>
      <p:sp>
        <p:nvSpPr>
          <p:cNvPr id="11" name="Oval 6"/>
          <p:cNvSpPr>
            <a:spLocks noChangeArrowheads="1"/>
          </p:cNvSpPr>
          <p:nvPr/>
        </p:nvSpPr>
        <p:spPr bwMode="auto">
          <a:xfrm>
            <a:off x="4316413" y="3919538"/>
            <a:ext cx="125412" cy="123825"/>
          </a:xfrm>
          <a:prstGeom prst="ellipse">
            <a:avLst/>
          </a:prstGeom>
          <a:solidFill>
            <a:schemeClr val="accent2"/>
          </a:solidFill>
          <a:ln w="9525">
            <a:solidFill>
              <a:schemeClr val="tx1"/>
            </a:solidFill>
            <a:round/>
            <a:headEnd/>
            <a:tailEnd/>
          </a:ln>
        </p:spPr>
        <p:txBody>
          <a:bodyPr wrap="none" anchor="ctr"/>
          <a:lstStyle/>
          <a:p>
            <a:endParaRPr lang="en-US">
              <a:solidFill>
                <a:srgbClr val="000000"/>
              </a:solidFill>
            </a:endParaRPr>
          </a:p>
        </p:txBody>
      </p:sp>
      <p:sp>
        <p:nvSpPr>
          <p:cNvPr id="12" name="Oval 7"/>
          <p:cNvSpPr>
            <a:spLocks noChangeArrowheads="1"/>
          </p:cNvSpPr>
          <p:nvPr/>
        </p:nvSpPr>
        <p:spPr bwMode="auto">
          <a:xfrm>
            <a:off x="4884738" y="3981450"/>
            <a:ext cx="127000" cy="122238"/>
          </a:xfrm>
          <a:prstGeom prst="ellipse">
            <a:avLst/>
          </a:prstGeom>
          <a:solidFill>
            <a:schemeClr val="accent2"/>
          </a:solidFill>
          <a:ln w="9525">
            <a:solidFill>
              <a:schemeClr val="tx1"/>
            </a:solidFill>
            <a:round/>
            <a:headEnd/>
            <a:tailEnd/>
          </a:ln>
        </p:spPr>
        <p:txBody>
          <a:bodyPr wrap="none" anchor="ctr"/>
          <a:lstStyle/>
          <a:p>
            <a:endParaRPr lang="en-US">
              <a:solidFill>
                <a:srgbClr val="000000"/>
              </a:solidFill>
            </a:endParaRPr>
          </a:p>
        </p:txBody>
      </p:sp>
      <p:sp>
        <p:nvSpPr>
          <p:cNvPr id="13" name="Oval 8"/>
          <p:cNvSpPr>
            <a:spLocks noChangeArrowheads="1"/>
          </p:cNvSpPr>
          <p:nvPr/>
        </p:nvSpPr>
        <p:spPr bwMode="auto">
          <a:xfrm>
            <a:off x="4884738" y="4537075"/>
            <a:ext cx="127000" cy="122238"/>
          </a:xfrm>
          <a:prstGeom prst="ellipse">
            <a:avLst/>
          </a:prstGeom>
          <a:solidFill>
            <a:schemeClr val="accent2"/>
          </a:solidFill>
          <a:ln w="9525">
            <a:solidFill>
              <a:schemeClr val="tx1"/>
            </a:solidFill>
            <a:round/>
            <a:headEnd/>
            <a:tailEnd/>
          </a:ln>
        </p:spPr>
        <p:txBody>
          <a:bodyPr wrap="none" anchor="ctr"/>
          <a:lstStyle/>
          <a:p>
            <a:endParaRPr lang="en-US">
              <a:solidFill>
                <a:srgbClr val="000000"/>
              </a:solidFill>
            </a:endParaRPr>
          </a:p>
        </p:txBody>
      </p:sp>
      <p:sp>
        <p:nvSpPr>
          <p:cNvPr id="14" name="Oval 9"/>
          <p:cNvSpPr>
            <a:spLocks noChangeArrowheads="1"/>
          </p:cNvSpPr>
          <p:nvPr/>
        </p:nvSpPr>
        <p:spPr bwMode="auto">
          <a:xfrm>
            <a:off x="4252913" y="4165600"/>
            <a:ext cx="127000" cy="123825"/>
          </a:xfrm>
          <a:prstGeom prst="ellipse">
            <a:avLst/>
          </a:prstGeom>
          <a:solidFill>
            <a:schemeClr val="accent2"/>
          </a:solidFill>
          <a:ln w="9525">
            <a:solidFill>
              <a:schemeClr val="tx1"/>
            </a:solidFill>
            <a:round/>
            <a:headEnd/>
            <a:tailEnd/>
          </a:ln>
        </p:spPr>
        <p:txBody>
          <a:bodyPr wrap="none" anchor="ctr"/>
          <a:lstStyle/>
          <a:p>
            <a:endParaRPr lang="en-US">
              <a:solidFill>
                <a:srgbClr val="000000"/>
              </a:solidFill>
            </a:endParaRPr>
          </a:p>
        </p:txBody>
      </p:sp>
      <p:sp>
        <p:nvSpPr>
          <p:cNvPr id="15" name="Oval 10"/>
          <p:cNvSpPr>
            <a:spLocks noChangeArrowheads="1"/>
          </p:cNvSpPr>
          <p:nvPr/>
        </p:nvSpPr>
        <p:spPr bwMode="auto">
          <a:xfrm>
            <a:off x="6213475" y="3178175"/>
            <a:ext cx="125413" cy="123825"/>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16" name="Oval 11"/>
          <p:cNvSpPr>
            <a:spLocks noChangeArrowheads="1"/>
          </p:cNvSpPr>
          <p:nvPr/>
        </p:nvSpPr>
        <p:spPr bwMode="auto">
          <a:xfrm>
            <a:off x="6845300" y="3425825"/>
            <a:ext cx="127000" cy="123825"/>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17" name="Oval 12"/>
          <p:cNvSpPr>
            <a:spLocks noChangeArrowheads="1"/>
          </p:cNvSpPr>
          <p:nvPr/>
        </p:nvSpPr>
        <p:spPr bwMode="auto">
          <a:xfrm>
            <a:off x="7035800" y="3981450"/>
            <a:ext cx="125413" cy="122238"/>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18" name="Oval 13"/>
          <p:cNvSpPr>
            <a:spLocks noChangeArrowheads="1"/>
          </p:cNvSpPr>
          <p:nvPr/>
        </p:nvSpPr>
        <p:spPr bwMode="auto">
          <a:xfrm>
            <a:off x="5834063" y="2932113"/>
            <a:ext cx="125412" cy="123825"/>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19" name="Oval 14"/>
          <p:cNvSpPr>
            <a:spLocks noChangeArrowheads="1"/>
          </p:cNvSpPr>
          <p:nvPr/>
        </p:nvSpPr>
        <p:spPr bwMode="auto">
          <a:xfrm>
            <a:off x="7540625" y="4597400"/>
            <a:ext cx="127000" cy="123825"/>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20" name="Oval 15"/>
          <p:cNvSpPr>
            <a:spLocks noChangeArrowheads="1"/>
          </p:cNvSpPr>
          <p:nvPr/>
        </p:nvSpPr>
        <p:spPr bwMode="auto">
          <a:xfrm>
            <a:off x="7731125" y="3671888"/>
            <a:ext cx="125413" cy="123825"/>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21" name="Oval 16"/>
          <p:cNvSpPr>
            <a:spLocks noChangeArrowheads="1"/>
          </p:cNvSpPr>
          <p:nvPr/>
        </p:nvSpPr>
        <p:spPr bwMode="auto">
          <a:xfrm>
            <a:off x="5518150" y="5338763"/>
            <a:ext cx="125413" cy="123825"/>
          </a:xfrm>
          <a:prstGeom prst="ellipse">
            <a:avLst/>
          </a:prstGeom>
          <a:solidFill>
            <a:schemeClr val="accent2"/>
          </a:solidFill>
          <a:ln w="9525">
            <a:solidFill>
              <a:schemeClr val="tx1"/>
            </a:solidFill>
            <a:round/>
            <a:headEnd/>
            <a:tailEnd/>
          </a:ln>
        </p:spPr>
        <p:txBody>
          <a:bodyPr wrap="none" anchor="ctr"/>
          <a:lstStyle/>
          <a:p>
            <a:endParaRPr lang="en-US">
              <a:solidFill>
                <a:srgbClr val="000000"/>
              </a:solidFill>
            </a:endParaRPr>
          </a:p>
        </p:txBody>
      </p:sp>
      <p:sp>
        <p:nvSpPr>
          <p:cNvPr id="22" name="Oval 17"/>
          <p:cNvSpPr>
            <a:spLocks noChangeArrowheads="1"/>
          </p:cNvSpPr>
          <p:nvPr/>
        </p:nvSpPr>
        <p:spPr bwMode="auto">
          <a:xfrm>
            <a:off x="7035800" y="2746375"/>
            <a:ext cx="125413" cy="123825"/>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23" name="Oval 18"/>
          <p:cNvSpPr>
            <a:spLocks noChangeArrowheads="1"/>
          </p:cNvSpPr>
          <p:nvPr/>
        </p:nvSpPr>
        <p:spPr bwMode="auto">
          <a:xfrm>
            <a:off x="8110538" y="4413250"/>
            <a:ext cx="125412" cy="123825"/>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24" name="Line 19"/>
          <p:cNvSpPr>
            <a:spLocks noChangeShapeType="1"/>
          </p:cNvSpPr>
          <p:nvPr/>
        </p:nvSpPr>
        <p:spPr bwMode="auto">
          <a:xfrm>
            <a:off x="5075238" y="2746375"/>
            <a:ext cx="2276475" cy="2962275"/>
          </a:xfrm>
          <a:prstGeom prst="line">
            <a:avLst/>
          </a:prstGeom>
          <a:noFill/>
          <a:ln w="38100">
            <a:solidFill>
              <a:schemeClr val="tx1"/>
            </a:solidFill>
            <a:round/>
            <a:headEnd/>
            <a:tailEnd/>
          </a:ln>
        </p:spPr>
        <p:txBody>
          <a:bodyPr/>
          <a:lstStyle/>
          <a:p>
            <a:endParaRPr lang="en-US">
              <a:solidFill>
                <a:srgbClr val="000000"/>
              </a:solidFill>
            </a:endParaRPr>
          </a:p>
        </p:txBody>
      </p:sp>
      <p:sp>
        <p:nvSpPr>
          <p:cNvPr id="25" name="Oval 20"/>
          <p:cNvSpPr>
            <a:spLocks noChangeArrowheads="1"/>
          </p:cNvSpPr>
          <p:nvPr/>
        </p:nvSpPr>
        <p:spPr bwMode="auto">
          <a:xfrm>
            <a:off x="6086475" y="2438400"/>
            <a:ext cx="127000" cy="123825"/>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26" name="Oval 21"/>
          <p:cNvSpPr>
            <a:spLocks noChangeArrowheads="1"/>
          </p:cNvSpPr>
          <p:nvPr/>
        </p:nvSpPr>
        <p:spPr bwMode="auto">
          <a:xfrm>
            <a:off x="6213475" y="5708650"/>
            <a:ext cx="125413" cy="123825"/>
          </a:xfrm>
          <a:prstGeom prst="ellipse">
            <a:avLst/>
          </a:prstGeom>
          <a:solidFill>
            <a:schemeClr val="accent2"/>
          </a:solidFill>
          <a:ln w="9525">
            <a:solidFill>
              <a:schemeClr val="tx1"/>
            </a:solidFill>
            <a:round/>
            <a:headEnd/>
            <a:tailEnd/>
          </a:ln>
        </p:spPr>
        <p:txBody>
          <a:bodyPr wrap="none" anchor="ctr"/>
          <a:lstStyle/>
          <a:p>
            <a:endParaRPr lang="en-US">
              <a:solidFill>
                <a:srgbClr val="000000"/>
              </a:solidFill>
            </a:endParaRPr>
          </a:p>
        </p:txBody>
      </p:sp>
      <p:sp>
        <p:nvSpPr>
          <p:cNvPr id="27" name="Line 22"/>
          <p:cNvSpPr>
            <a:spLocks noChangeShapeType="1"/>
          </p:cNvSpPr>
          <p:nvPr/>
        </p:nvSpPr>
        <p:spPr bwMode="auto">
          <a:xfrm>
            <a:off x="4759325" y="2994025"/>
            <a:ext cx="2276475" cy="2962275"/>
          </a:xfrm>
          <a:prstGeom prst="line">
            <a:avLst/>
          </a:prstGeom>
          <a:noFill/>
          <a:ln w="38100">
            <a:solidFill>
              <a:schemeClr val="tx1"/>
            </a:solidFill>
            <a:prstDash val="dash"/>
            <a:round/>
            <a:headEnd/>
            <a:tailEnd/>
          </a:ln>
        </p:spPr>
        <p:txBody>
          <a:bodyPr/>
          <a:lstStyle/>
          <a:p>
            <a:endParaRPr lang="en-US">
              <a:solidFill>
                <a:srgbClr val="000000"/>
              </a:solidFill>
            </a:endParaRPr>
          </a:p>
        </p:txBody>
      </p:sp>
      <p:sp>
        <p:nvSpPr>
          <p:cNvPr id="28" name="Line 23"/>
          <p:cNvSpPr>
            <a:spLocks noChangeShapeType="1"/>
          </p:cNvSpPr>
          <p:nvPr/>
        </p:nvSpPr>
        <p:spPr bwMode="auto">
          <a:xfrm>
            <a:off x="5391150" y="2562225"/>
            <a:ext cx="2212975" cy="2838450"/>
          </a:xfrm>
          <a:prstGeom prst="line">
            <a:avLst/>
          </a:prstGeom>
          <a:noFill/>
          <a:ln w="38100">
            <a:solidFill>
              <a:schemeClr val="tx1"/>
            </a:solidFill>
            <a:prstDash val="dash"/>
            <a:round/>
            <a:headEnd/>
            <a:tailEnd/>
          </a:ln>
        </p:spPr>
        <p:txBody>
          <a:bodyPr/>
          <a:lstStyle/>
          <a:p>
            <a:endParaRPr lang="en-US">
              <a:solidFill>
                <a:srgbClr val="000000"/>
              </a:solidFill>
            </a:endParaRPr>
          </a:p>
        </p:txBody>
      </p:sp>
      <p:sp>
        <p:nvSpPr>
          <p:cNvPr id="29" name="Oval 24"/>
          <p:cNvSpPr>
            <a:spLocks noChangeArrowheads="1"/>
          </p:cNvSpPr>
          <p:nvPr/>
        </p:nvSpPr>
        <p:spPr bwMode="auto">
          <a:xfrm>
            <a:off x="5518150" y="4043363"/>
            <a:ext cx="125413" cy="122237"/>
          </a:xfrm>
          <a:prstGeom prst="ellipse">
            <a:avLst/>
          </a:prstGeom>
          <a:solidFill>
            <a:schemeClr val="accent2"/>
          </a:solidFill>
          <a:ln w="9525">
            <a:solidFill>
              <a:schemeClr val="tx1"/>
            </a:solidFill>
            <a:round/>
            <a:headEnd/>
            <a:tailEnd/>
          </a:ln>
        </p:spPr>
        <p:txBody>
          <a:bodyPr wrap="none" anchor="ctr"/>
          <a:lstStyle/>
          <a:p>
            <a:endParaRPr lang="en-US">
              <a:solidFill>
                <a:srgbClr val="000000"/>
              </a:solidFill>
            </a:endParaRPr>
          </a:p>
        </p:txBody>
      </p:sp>
      <p:sp>
        <p:nvSpPr>
          <p:cNvPr id="30" name="Oval 25"/>
          <p:cNvSpPr>
            <a:spLocks noChangeArrowheads="1"/>
          </p:cNvSpPr>
          <p:nvPr/>
        </p:nvSpPr>
        <p:spPr bwMode="auto">
          <a:xfrm>
            <a:off x="6022975" y="4721225"/>
            <a:ext cx="127000" cy="123825"/>
          </a:xfrm>
          <a:prstGeom prst="ellipse">
            <a:avLst/>
          </a:prstGeom>
          <a:solidFill>
            <a:schemeClr val="accent2"/>
          </a:solidFill>
          <a:ln w="9525">
            <a:solidFill>
              <a:schemeClr val="tx1"/>
            </a:solidFill>
            <a:round/>
            <a:headEnd/>
            <a:tailEnd/>
          </a:ln>
        </p:spPr>
        <p:txBody>
          <a:bodyPr wrap="none" anchor="ctr"/>
          <a:lstStyle/>
          <a:p>
            <a:endParaRPr lang="en-US">
              <a:solidFill>
                <a:srgbClr val="000000"/>
              </a:solidFill>
            </a:endParaRPr>
          </a:p>
        </p:txBody>
      </p:sp>
      <p:sp>
        <p:nvSpPr>
          <p:cNvPr id="31" name="Oval 26"/>
          <p:cNvSpPr>
            <a:spLocks noChangeArrowheads="1"/>
          </p:cNvSpPr>
          <p:nvPr/>
        </p:nvSpPr>
        <p:spPr bwMode="auto">
          <a:xfrm>
            <a:off x="6465888" y="3981450"/>
            <a:ext cx="127000" cy="122238"/>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37" name="Oval 32"/>
          <p:cNvSpPr>
            <a:spLocks noChangeArrowheads="1"/>
          </p:cNvSpPr>
          <p:nvPr/>
        </p:nvSpPr>
        <p:spPr bwMode="auto">
          <a:xfrm>
            <a:off x="6492081" y="4396349"/>
            <a:ext cx="379413" cy="369887"/>
          </a:xfrm>
          <a:prstGeom prst="ellipse">
            <a:avLst/>
          </a:prstGeom>
          <a:noFill/>
          <a:ln w="9525">
            <a:solidFill>
              <a:schemeClr val="tx1"/>
            </a:solidFill>
            <a:round/>
            <a:headEnd/>
            <a:tailEnd/>
          </a:ln>
        </p:spPr>
        <p:txBody>
          <a:bodyPr wrap="none" anchor="ctr"/>
          <a:lstStyle/>
          <a:p>
            <a:endParaRPr lang="en-US">
              <a:solidFill>
                <a:srgbClr val="000000"/>
              </a:solidFill>
            </a:endParaRPr>
          </a:p>
        </p:txBody>
      </p:sp>
      <p:sp>
        <p:nvSpPr>
          <p:cNvPr id="38" name="Oval 33"/>
          <p:cNvSpPr>
            <a:spLocks noChangeArrowheads="1"/>
          </p:cNvSpPr>
          <p:nvPr/>
        </p:nvSpPr>
        <p:spPr bwMode="auto">
          <a:xfrm>
            <a:off x="7264400" y="4071937"/>
            <a:ext cx="379412" cy="369888"/>
          </a:xfrm>
          <a:prstGeom prst="ellipse">
            <a:avLst/>
          </a:prstGeom>
          <a:noFill/>
          <a:ln w="9525">
            <a:solidFill>
              <a:schemeClr val="tx1"/>
            </a:solidFill>
            <a:round/>
            <a:headEnd/>
            <a:tailEnd/>
          </a:ln>
        </p:spPr>
        <p:txBody>
          <a:bodyPr wrap="none" anchor="ctr"/>
          <a:lstStyle/>
          <a:p>
            <a:endParaRPr lang="en-US">
              <a:solidFill>
                <a:srgbClr val="000000"/>
              </a:solidFill>
            </a:endParaRPr>
          </a:p>
        </p:txBody>
      </p:sp>
      <p:sp>
        <p:nvSpPr>
          <p:cNvPr id="39" name="Oval 34"/>
          <p:cNvSpPr>
            <a:spLocks noChangeArrowheads="1"/>
          </p:cNvSpPr>
          <p:nvPr/>
        </p:nvSpPr>
        <p:spPr bwMode="auto">
          <a:xfrm>
            <a:off x="6497637" y="5010943"/>
            <a:ext cx="379412" cy="371475"/>
          </a:xfrm>
          <a:prstGeom prst="ellipse">
            <a:avLst/>
          </a:prstGeom>
          <a:noFill/>
          <a:ln w="9525">
            <a:solidFill>
              <a:schemeClr val="tx1"/>
            </a:solidFill>
            <a:round/>
            <a:headEnd/>
            <a:tailEnd/>
          </a:ln>
        </p:spPr>
        <p:txBody>
          <a:bodyPr wrap="none" anchor="ctr"/>
          <a:lstStyle/>
          <a:p>
            <a:endParaRPr lang="en-US">
              <a:solidFill>
                <a:srgbClr val="000000"/>
              </a:solidFill>
            </a:endParaRPr>
          </a:p>
        </p:txBody>
      </p:sp>
      <p:sp>
        <p:nvSpPr>
          <p:cNvPr id="40" name="Oval 26"/>
          <p:cNvSpPr>
            <a:spLocks noChangeArrowheads="1"/>
          </p:cNvSpPr>
          <p:nvPr/>
        </p:nvSpPr>
        <p:spPr bwMode="auto">
          <a:xfrm>
            <a:off x="6618288" y="4525962"/>
            <a:ext cx="127000" cy="122238"/>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41" name="Oval 26"/>
          <p:cNvSpPr>
            <a:spLocks noChangeArrowheads="1"/>
          </p:cNvSpPr>
          <p:nvPr/>
        </p:nvSpPr>
        <p:spPr bwMode="auto">
          <a:xfrm>
            <a:off x="6618288" y="5135562"/>
            <a:ext cx="127000" cy="122238"/>
          </a:xfrm>
          <a:prstGeom prst="ellipse">
            <a:avLst/>
          </a:prstGeom>
          <a:solidFill>
            <a:srgbClr val="FF0000"/>
          </a:solidFill>
          <a:ln w="9525">
            <a:solidFill>
              <a:schemeClr val="tx1"/>
            </a:solidFill>
            <a:round/>
            <a:headEnd/>
            <a:tailEnd/>
          </a:ln>
        </p:spPr>
        <p:txBody>
          <a:bodyPr wrap="none" anchor="ctr"/>
          <a:lstStyle/>
          <a:p>
            <a:endParaRPr lang="en-US">
              <a:solidFill>
                <a:srgbClr val="000000"/>
              </a:solidFill>
            </a:endParaRPr>
          </a:p>
        </p:txBody>
      </p:sp>
      <p:sp>
        <p:nvSpPr>
          <p:cNvPr id="42" name="Oval 24"/>
          <p:cNvSpPr>
            <a:spLocks noChangeArrowheads="1"/>
          </p:cNvSpPr>
          <p:nvPr/>
        </p:nvSpPr>
        <p:spPr bwMode="auto">
          <a:xfrm>
            <a:off x="7391400" y="4195763"/>
            <a:ext cx="125413" cy="122237"/>
          </a:xfrm>
          <a:prstGeom prst="ellipse">
            <a:avLst/>
          </a:prstGeom>
          <a:solidFill>
            <a:schemeClr val="accent2"/>
          </a:solidFill>
          <a:ln w="9525">
            <a:solidFill>
              <a:schemeClr val="tx1"/>
            </a:solidFill>
            <a:round/>
            <a:headEnd/>
            <a:tailEnd/>
          </a:ln>
        </p:spPr>
        <p:txBody>
          <a:bodyPr wrap="none" anchor="ctr"/>
          <a:lstStyle/>
          <a:p>
            <a:endParaRPr lang="en-US">
              <a:solidFill>
                <a:srgbClr val="000000"/>
              </a:solidFill>
            </a:endParaRPr>
          </a:p>
        </p:txBody>
      </p:sp>
      <p:sp>
        <p:nvSpPr>
          <p:cNvPr id="9" name="TextBox 8"/>
          <p:cNvSpPr txBox="1"/>
          <p:nvPr/>
        </p:nvSpPr>
        <p:spPr>
          <a:xfrm>
            <a:off x="7620000" y="5334000"/>
            <a:ext cx="535724" cy="461665"/>
          </a:xfrm>
          <a:prstGeom prst="rect">
            <a:avLst/>
          </a:prstGeom>
          <a:noFill/>
        </p:spPr>
        <p:txBody>
          <a:bodyPr wrap="none" rtlCol="0">
            <a:spAutoFit/>
          </a:bodyPr>
          <a:lstStyle/>
          <a:p>
            <a:r>
              <a:rPr lang="en-US" dirty="0" smtClean="0">
                <a:solidFill>
                  <a:srgbClr val="000000"/>
                </a:solidFill>
              </a:rPr>
              <a:t>+1</a:t>
            </a:r>
            <a:endParaRPr lang="en-US" dirty="0">
              <a:solidFill>
                <a:srgbClr val="000000"/>
              </a:solidFill>
            </a:endParaRPr>
          </a:p>
        </p:txBody>
      </p:sp>
      <p:sp>
        <p:nvSpPr>
          <p:cNvPr id="44" name="TextBox 43"/>
          <p:cNvSpPr txBox="1"/>
          <p:nvPr/>
        </p:nvSpPr>
        <p:spPr>
          <a:xfrm>
            <a:off x="6703276" y="6015335"/>
            <a:ext cx="458780" cy="461665"/>
          </a:xfrm>
          <a:prstGeom prst="rect">
            <a:avLst/>
          </a:prstGeom>
          <a:noFill/>
        </p:spPr>
        <p:txBody>
          <a:bodyPr wrap="none" rtlCol="0">
            <a:spAutoFit/>
          </a:bodyPr>
          <a:lstStyle/>
          <a:p>
            <a:r>
              <a:rPr lang="en-US" dirty="0">
                <a:solidFill>
                  <a:srgbClr val="000000"/>
                </a:solidFill>
              </a:rPr>
              <a:t>-</a:t>
            </a:r>
            <a:r>
              <a:rPr lang="en-US" dirty="0" smtClean="0">
                <a:solidFill>
                  <a:srgbClr val="000000"/>
                </a:solidFill>
              </a:rPr>
              <a:t>1</a:t>
            </a:r>
            <a:endParaRPr lang="en-US" dirty="0">
              <a:solidFill>
                <a:srgbClr val="000000"/>
              </a:solidFill>
            </a:endParaRPr>
          </a:p>
        </p:txBody>
      </p:sp>
      <p:sp>
        <p:nvSpPr>
          <p:cNvPr id="45" name="TextBox 44"/>
          <p:cNvSpPr txBox="1"/>
          <p:nvPr/>
        </p:nvSpPr>
        <p:spPr>
          <a:xfrm>
            <a:off x="7302633" y="5753845"/>
            <a:ext cx="356188" cy="461665"/>
          </a:xfrm>
          <a:prstGeom prst="rect">
            <a:avLst/>
          </a:prstGeom>
          <a:noFill/>
        </p:spPr>
        <p:txBody>
          <a:bodyPr wrap="none" rtlCol="0">
            <a:spAutoFit/>
          </a:bodyPr>
          <a:lstStyle/>
          <a:p>
            <a:r>
              <a:rPr lang="en-US" dirty="0" smtClean="0">
                <a:solidFill>
                  <a:srgbClr val="000000"/>
                </a:solidFill>
              </a:rPr>
              <a:t>0</a:t>
            </a:r>
            <a:endParaRPr lang="en-US" dirty="0">
              <a:solidFill>
                <a:srgbClr val="000000"/>
              </a:solidFill>
            </a:endParaRPr>
          </a:p>
        </p:txBody>
      </p:sp>
      <p:graphicFrame>
        <p:nvGraphicFramePr>
          <p:cNvPr id="5" name="Object 4"/>
          <p:cNvGraphicFramePr>
            <a:graphicFrameLocks noGrp="1" noChangeAspect="1"/>
          </p:cNvGraphicFramePr>
          <p:nvPr>
            <p:extLst>
              <p:ext uri="{D42A27DB-BD31-4B8C-83A1-F6EECF244321}">
                <p14:modId xmlns:p14="http://schemas.microsoft.com/office/powerpoint/2010/main" val="4091900875"/>
              </p:ext>
            </p:extLst>
          </p:nvPr>
        </p:nvGraphicFramePr>
        <p:xfrm>
          <a:off x="793750" y="1276350"/>
          <a:ext cx="7543800" cy="1284288"/>
        </p:xfrm>
        <a:graphic>
          <a:graphicData uri="http://schemas.openxmlformats.org/presentationml/2006/ole">
            <mc:AlternateContent xmlns:mc="http://schemas.openxmlformats.org/markup-compatibility/2006">
              <mc:Choice xmlns:v="urn:schemas-microsoft-com:vml" Requires="v">
                <p:oleObj spid="_x0000_s121892" name="Equation" r:id="rId6" imgW="2679700" imgH="457200" progId="Equation.3">
                  <p:embed/>
                </p:oleObj>
              </mc:Choice>
              <mc:Fallback>
                <p:oleObj name="Equation" r:id="rId6" imgW="2679700" imgH="457200" progId="Equation.3">
                  <p:embed/>
                  <p:pic>
                    <p:nvPicPr>
                      <p:cNvPr id="0" name=""/>
                      <p:cNvPicPr>
                        <a:picLocks noGrp="1" noChangeAspect="1" noChangeArrowheads="1"/>
                      </p:cNvPicPr>
                      <p:nvPr/>
                    </p:nvPicPr>
                    <p:blipFill>
                      <a:blip r:embed="rId7"/>
                      <a:srcRect/>
                      <a:stretch>
                        <a:fillRect/>
                      </a:stretch>
                    </p:blipFill>
                    <p:spPr bwMode="auto">
                      <a:xfrm>
                        <a:off x="793750" y="1276350"/>
                        <a:ext cx="7543800"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955463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84" name="Rectangle 59"/>
          <p:cNvSpPr>
            <a:spLocks noGrp="1" noChangeArrowheads="1"/>
          </p:cNvSpPr>
          <p:nvPr>
            <p:ph type="title"/>
          </p:nvPr>
        </p:nvSpPr>
        <p:spPr/>
        <p:txBody>
          <a:bodyPr/>
          <a:lstStyle/>
          <a:p>
            <a:r>
              <a:rPr lang="en-US" dirty="0" smtClean="0"/>
              <a:t>Nonlinear SVMs</a:t>
            </a:r>
          </a:p>
        </p:txBody>
      </p:sp>
      <p:sp>
        <p:nvSpPr>
          <p:cNvPr id="22585" name="Rectangle 60"/>
          <p:cNvSpPr>
            <a:spLocks noGrp="1" noChangeArrowheads="1"/>
          </p:cNvSpPr>
          <p:nvPr>
            <p:ph type="body" idx="1"/>
          </p:nvPr>
        </p:nvSpPr>
        <p:spPr>
          <a:xfrm>
            <a:off x="228600" y="914400"/>
            <a:ext cx="8229600" cy="5257800"/>
          </a:xfrm>
        </p:spPr>
        <p:txBody>
          <a:bodyPr/>
          <a:lstStyle/>
          <a:p>
            <a:pPr>
              <a:buFontTx/>
              <a:buChar char="•"/>
            </a:pPr>
            <a:r>
              <a:rPr lang="en-US" altLang="zh-CN" dirty="0" smtClean="0">
                <a:ea typeface="宋体" pitchFamily="2" charset="-122"/>
              </a:rPr>
              <a:t>General idea: the original input space can always be mapped to some higher-dimensional feature space where the training set is separable</a:t>
            </a:r>
          </a:p>
          <a:p>
            <a:pPr>
              <a:buFontTx/>
              <a:buChar char="•"/>
            </a:pPr>
            <a:endParaRPr lang="en-US" dirty="0" smtClean="0"/>
          </a:p>
        </p:txBody>
      </p:sp>
      <p:pic>
        <p:nvPicPr>
          <p:cNvPr id="59" name="Picture 58"/>
          <p:cNvPicPr>
            <a:picLocks noChangeAspect="1"/>
          </p:cNvPicPr>
          <p:nvPr/>
        </p:nvPicPr>
        <p:blipFill>
          <a:blip r:embed="rId3"/>
          <a:stretch>
            <a:fillRect/>
          </a:stretch>
        </p:blipFill>
        <p:spPr>
          <a:xfrm>
            <a:off x="685800" y="2286000"/>
            <a:ext cx="7761158" cy="4343400"/>
          </a:xfrm>
          <a:prstGeom prst="rect">
            <a:avLst/>
          </a:prstGeom>
        </p:spPr>
      </p:pic>
      <p:sp>
        <p:nvSpPr>
          <p:cNvPr id="2" name="Rectangle 1"/>
          <p:cNvSpPr/>
          <p:nvPr/>
        </p:nvSpPr>
        <p:spPr bwMode="auto">
          <a:xfrm>
            <a:off x="4191000" y="2819400"/>
            <a:ext cx="609600" cy="609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cs typeface="Arial" charset="0"/>
            </a:endParaRPr>
          </a:p>
        </p:txBody>
      </p:sp>
      <p:sp>
        <p:nvSpPr>
          <p:cNvPr id="61" name="Text Box 57"/>
          <p:cNvSpPr txBox="1">
            <a:spLocks noChangeArrowheads="1"/>
          </p:cNvSpPr>
          <p:nvPr/>
        </p:nvSpPr>
        <p:spPr bwMode="auto">
          <a:xfrm>
            <a:off x="3581400" y="2955925"/>
            <a:ext cx="1905000" cy="396875"/>
          </a:xfrm>
          <a:prstGeom prst="rect">
            <a:avLst/>
          </a:prstGeom>
          <a:noFill/>
          <a:ln w="9525" algn="ctr">
            <a:noFill/>
            <a:miter lim="800000"/>
            <a:headEnd/>
            <a:tailEnd/>
          </a:ln>
        </p:spPr>
        <p:txBody>
          <a:bodyPr>
            <a:spAutoFit/>
          </a:bodyPr>
          <a:lstStyle/>
          <a:p>
            <a:pPr>
              <a:spcBef>
                <a:spcPct val="50000"/>
              </a:spcBef>
            </a:pPr>
            <a:r>
              <a:rPr lang="el-GR" sz="2000" dirty="0">
                <a:solidFill>
                  <a:srgbClr val="000000"/>
                </a:solidFill>
                <a:latin typeface="Times New Roman" pitchFamily="18" charset="0"/>
                <a:ea typeface="宋体" pitchFamily="2" charset="-122"/>
                <a:cs typeface="Times New Roman" pitchFamily="18" charset="0"/>
              </a:rPr>
              <a:t>Φ</a:t>
            </a:r>
            <a:r>
              <a:rPr lang="en-US" altLang="zh-CN" sz="2000" dirty="0">
                <a:solidFill>
                  <a:srgbClr val="000000"/>
                </a:solidFill>
                <a:latin typeface="Times New Roman" pitchFamily="18" charset="0"/>
                <a:ea typeface="宋体" pitchFamily="2" charset="-122"/>
                <a:cs typeface="Times New Roman" pitchFamily="18" charset="0"/>
              </a:rPr>
              <a:t>:  </a:t>
            </a:r>
            <a:r>
              <a:rPr lang="en-US" altLang="zh-CN" sz="2000" b="1" dirty="0">
                <a:solidFill>
                  <a:srgbClr val="000000"/>
                </a:solidFill>
                <a:latin typeface="Times New Roman" pitchFamily="18" charset="0"/>
                <a:ea typeface="宋体" pitchFamily="2" charset="-122"/>
                <a:cs typeface="Times New Roman" pitchFamily="18" charset="0"/>
              </a:rPr>
              <a:t>x</a:t>
            </a:r>
            <a:r>
              <a:rPr lang="en-US" altLang="zh-CN" sz="2000" b="1" baseline="-25000" dirty="0">
                <a:solidFill>
                  <a:srgbClr val="000000"/>
                </a:solidFill>
                <a:latin typeface="Times New Roman" pitchFamily="18" charset="0"/>
                <a:ea typeface="宋体" pitchFamily="2" charset="-122"/>
                <a:cs typeface="Times New Roman" pitchFamily="18" charset="0"/>
              </a:rPr>
              <a:t> </a:t>
            </a:r>
            <a:r>
              <a:rPr lang="en-US" altLang="zh-CN" sz="2000" b="1" dirty="0">
                <a:solidFill>
                  <a:srgbClr val="000000"/>
                </a:solidFill>
                <a:latin typeface="Times New Roman" pitchFamily="18" charset="0"/>
                <a:ea typeface="宋体" pitchFamily="2" charset="-122"/>
                <a:cs typeface="Times New Roman" pitchFamily="18" charset="0"/>
              </a:rPr>
              <a:t>→</a:t>
            </a:r>
            <a:r>
              <a:rPr lang="en-US" altLang="zh-CN" sz="2000" dirty="0">
                <a:solidFill>
                  <a:srgbClr val="000000"/>
                </a:solidFill>
                <a:latin typeface="Times New Roman" pitchFamily="18" charset="0"/>
                <a:ea typeface="宋体" pitchFamily="2" charset="-122"/>
                <a:cs typeface="Times New Roman" pitchFamily="18" charset="0"/>
              </a:rPr>
              <a:t> </a:t>
            </a:r>
            <a:r>
              <a:rPr lang="el-GR" sz="2000" dirty="0">
                <a:solidFill>
                  <a:srgbClr val="000000"/>
                </a:solidFill>
                <a:latin typeface="Times New Roman" pitchFamily="18" charset="0"/>
                <a:ea typeface="宋体" pitchFamily="2" charset="-122"/>
                <a:cs typeface="Times New Roman" pitchFamily="18" charset="0"/>
              </a:rPr>
              <a:t>φ</a:t>
            </a:r>
            <a:r>
              <a:rPr lang="en-US" altLang="zh-CN" sz="2000" dirty="0">
                <a:solidFill>
                  <a:srgbClr val="000000"/>
                </a:solidFill>
                <a:latin typeface="Times New Roman" pitchFamily="18" charset="0"/>
                <a:ea typeface="宋体" pitchFamily="2" charset="-122"/>
                <a:cs typeface="Times New Roman" pitchFamily="18" charset="0"/>
              </a:rPr>
              <a:t>(</a:t>
            </a:r>
            <a:r>
              <a:rPr lang="en-US" altLang="zh-CN" sz="2000" b="1" dirty="0">
                <a:solidFill>
                  <a:srgbClr val="000000"/>
                </a:solidFill>
                <a:latin typeface="Times New Roman" pitchFamily="18" charset="0"/>
                <a:ea typeface="宋体" pitchFamily="2" charset="-122"/>
                <a:cs typeface="Times New Roman" pitchFamily="18" charset="0"/>
              </a:rPr>
              <a:t>x</a:t>
            </a:r>
            <a:r>
              <a:rPr lang="en-US" altLang="zh-CN" sz="2000" dirty="0">
                <a:solidFill>
                  <a:srgbClr val="000000"/>
                </a:solidFill>
                <a:latin typeface="Times New Roman" pitchFamily="18" charset="0"/>
                <a:ea typeface="宋体" pitchFamily="2" charset="-122"/>
                <a:cs typeface="Times New Roman" pitchFamily="18" charset="0"/>
              </a:rPr>
              <a:t>)</a:t>
            </a:r>
          </a:p>
        </p:txBody>
      </p:sp>
      <p:sp>
        <p:nvSpPr>
          <p:cNvPr id="62" name="TextBox 61"/>
          <p:cNvSpPr txBox="1"/>
          <p:nvPr/>
        </p:nvSpPr>
        <p:spPr>
          <a:xfrm>
            <a:off x="4113151" y="6324600"/>
            <a:ext cx="1583186" cy="369332"/>
          </a:xfrm>
          <a:prstGeom prst="rect">
            <a:avLst/>
          </a:prstGeom>
          <a:noFill/>
        </p:spPr>
        <p:txBody>
          <a:bodyPr wrap="none" rtlCol="0">
            <a:spAutoFit/>
          </a:bodyPr>
          <a:lstStyle/>
          <a:p>
            <a:r>
              <a:rPr lang="en-US" dirty="0" smtClean="0">
                <a:hlinkClick r:id="rId4"/>
              </a:rPr>
              <a:t>Image source</a:t>
            </a:r>
            <a:endParaRPr lang="en-US" dirty="0"/>
          </a:p>
        </p:txBody>
      </p:sp>
    </p:spTree>
    <p:extLst>
      <p:ext uri="{BB962C8B-B14F-4D97-AF65-F5344CB8AC3E}">
        <p14:creationId xmlns:p14="http://schemas.microsoft.com/office/powerpoint/2010/main" val="21657481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5" name="Rectangle 3"/>
          <p:cNvSpPr>
            <a:spLocks noChangeArrowheads="1"/>
          </p:cNvSpPr>
          <p:nvPr/>
        </p:nvSpPr>
        <p:spPr bwMode="auto">
          <a:xfrm>
            <a:off x="228600" y="1066800"/>
            <a:ext cx="8915400" cy="5029200"/>
          </a:xfrm>
          <a:prstGeom prst="rect">
            <a:avLst/>
          </a:prstGeom>
          <a:noFill/>
          <a:ln w="9525">
            <a:noFill/>
            <a:miter lim="800000"/>
            <a:headEnd/>
            <a:tailEnd/>
          </a:ln>
        </p:spPr>
        <p:txBody>
          <a:bodyPr/>
          <a:lstStyle/>
          <a:p>
            <a:pPr marL="342900" indent="-342900" eaLnBrk="0" hangingPunct="0">
              <a:spcBef>
                <a:spcPct val="20000"/>
              </a:spcBef>
              <a:buFontTx/>
              <a:buChar char="•"/>
            </a:pPr>
            <a:r>
              <a:rPr lang="en-US" altLang="zh-CN" sz="2800" dirty="0" smtClean="0">
                <a:solidFill>
                  <a:srgbClr val="000000"/>
                </a:solidFill>
                <a:ea typeface="宋体" pitchFamily="2" charset="-122"/>
                <a:cs typeface="Arial" charset="0"/>
              </a:rPr>
              <a:t>Linearly separable dataset in 1D:</a:t>
            </a:r>
            <a:r>
              <a:rPr lang="en-US" altLang="zh-CN" sz="2800" dirty="0">
                <a:solidFill>
                  <a:srgbClr val="000000"/>
                </a:solidFill>
                <a:ea typeface="宋体" pitchFamily="2" charset="-122"/>
                <a:cs typeface="Arial" charset="0"/>
              </a:rPr>
              <a:t/>
            </a:r>
            <a:br>
              <a:rPr lang="en-US" altLang="zh-CN" sz="2800" dirty="0">
                <a:solidFill>
                  <a:srgbClr val="000000"/>
                </a:solidFill>
                <a:ea typeface="宋体" pitchFamily="2" charset="-122"/>
                <a:cs typeface="Arial" charset="0"/>
              </a:rPr>
            </a:br>
            <a:endParaRPr lang="en-US" altLang="zh-CN" sz="800" dirty="0">
              <a:solidFill>
                <a:srgbClr val="000000"/>
              </a:solidFill>
              <a:ea typeface="宋体" pitchFamily="2" charset="-122"/>
              <a:cs typeface="Arial" charset="0"/>
            </a:endParaRPr>
          </a:p>
          <a:p>
            <a:pPr marL="342900" indent="-342900" eaLnBrk="0" hangingPunct="0">
              <a:spcBef>
                <a:spcPct val="20000"/>
              </a:spcBef>
            </a:pPr>
            <a:r>
              <a:rPr lang="en-US" altLang="zh-CN" sz="800" dirty="0">
                <a:solidFill>
                  <a:srgbClr val="000000"/>
                </a:solidFill>
                <a:ea typeface="宋体" pitchFamily="2" charset="-122"/>
                <a:cs typeface="Arial" charset="0"/>
              </a:rPr>
              <a:t/>
            </a:r>
            <a:br>
              <a:rPr lang="en-US" altLang="zh-CN" sz="800" dirty="0">
                <a:solidFill>
                  <a:srgbClr val="000000"/>
                </a:solidFill>
                <a:ea typeface="宋体" pitchFamily="2" charset="-122"/>
                <a:cs typeface="Arial" charset="0"/>
              </a:rPr>
            </a:br>
            <a:r>
              <a:rPr lang="en-US" altLang="zh-CN" sz="800" dirty="0">
                <a:solidFill>
                  <a:srgbClr val="000000"/>
                </a:solidFill>
                <a:ea typeface="宋体" pitchFamily="2" charset="-122"/>
                <a:cs typeface="Arial" charset="0"/>
              </a:rPr>
              <a:t/>
            </a:r>
            <a:br>
              <a:rPr lang="en-US" altLang="zh-CN" sz="800" dirty="0">
                <a:solidFill>
                  <a:srgbClr val="000000"/>
                </a:solidFill>
                <a:ea typeface="宋体" pitchFamily="2" charset="-122"/>
                <a:cs typeface="Arial" charset="0"/>
              </a:rPr>
            </a:br>
            <a:endParaRPr lang="en-US" altLang="zh-CN" sz="800" dirty="0">
              <a:solidFill>
                <a:srgbClr val="000000"/>
              </a:solidFill>
              <a:ea typeface="宋体" pitchFamily="2" charset="-122"/>
              <a:cs typeface="Arial" charset="0"/>
            </a:endParaRPr>
          </a:p>
          <a:p>
            <a:pPr marL="342900" indent="-342900" eaLnBrk="0" hangingPunct="0">
              <a:spcBef>
                <a:spcPct val="20000"/>
              </a:spcBef>
            </a:pPr>
            <a:r>
              <a:rPr lang="en-US" altLang="zh-CN" sz="800" dirty="0">
                <a:solidFill>
                  <a:srgbClr val="000000"/>
                </a:solidFill>
                <a:ea typeface="宋体" pitchFamily="2" charset="-122"/>
                <a:cs typeface="Arial" charset="0"/>
              </a:rPr>
              <a:t/>
            </a:r>
            <a:br>
              <a:rPr lang="en-US" altLang="zh-CN" sz="800" dirty="0">
                <a:solidFill>
                  <a:srgbClr val="000000"/>
                </a:solidFill>
                <a:ea typeface="宋体" pitchFamily="2" charset="-122"/>
                <a:cs typeface="Arial" charset="0"/>
              </a:rPr>
            </a:br>
            <a:endParaRPr lang="en-US" altLang="zh-CN" sz="800" dirty="0">
              <a:solidFill>
                <a:srgbClr val="000000"/>
              </a:solidFill>
              <a:ea typeface="宋体" pitchFamily="2" charset="-122"/>
              <a:cs typeface="Arial" charset="0"/>
            </a:endParaRPr>
          </a:p>
          <a:p>
            <a:pPr marL="342900" indent="-342900" eaLnBrk="0" hangingPunct="0">
              <a:spcBef>
                <a:spcPct val="20000"/>
              </a:spcBef>
            </a:pPr>
            <a:endParaRPr lang="en-US" altLang="zh-CN" sz="800" dirty="0">
              <a:solidFill>
                <a:srgbClr val="000000"/>
              </a:solidFill>
              <a:ea typeface="宋体" pitchFamily="2" charset="-122"/>
              <a:cs typeface="Arial" charset="0"/>
            </a:endParaRPr>
          </a:p>
          <a:p>
            <a:pPr marL="342900" indent="-342900" eaLnBrk="0" hangingPunct="0">
              <a:spcBef>
                <a:spcPct val="20000"/>
              </a:spcBef>
              <a:buFontTx/>
              <a:buChar char="•"/>
            </a:pPr>
            <a:r>
              <a:rPr lang="en-US" altLang="zh-CN" sz="2800" dirty="0">
                <a:solidFill>
                  <a:srgbClr val="000000"/>
                </a:solidFill>
                <a:ea typeface="宋体" pitchFamily="2" charset="-122"/>
                <a:cs typeface="Arial" charset="0"/>
              </a:rPr>
              <a:t>N</a:t>
            </a:r>
            <a:r>
              <a:rPr lang="en-US" altLang="zh-CN" sz="2800" dirty="0" smtClean="0">
                <a:solidFill>
                  <a:srgbClr val="000000"/>
                </a:solidFill>
                <a:ea typeface="宋体" pitchFamily="2" charset="-122"/>
                <a:cs typeface="Arial" charset="0"/>
              </a:rPr>
              <a:t>on-separable dataset in 1D:</a:t>
            </a:r>
            <a:endParaRPr lang="en-US" altLang="zh-CN" sz="2800" dirty="0">
              <a:solidFill>
                <a:srgbClr val="000000"/>
              </a:solidFill>
              <a:ea typeface="宋体" pitchFamily="2" charset="-122"/>
              <a:cs typeface="Arial" charset="0"/>
            </a:endParaRPr>
          </a:p>
          <a:p>
            <a:pPr marL="342900" indent="-342900" eaLnBrk="0" hangingPunct="0">
              <a:spcBef>
                <a:spcPct val="20000"/>
              </a:spcBef>
              <a:buFontTx/>
              <a:buChar char="•"/>
            </a:pPr>
            <a:endParaRPr lang="en-US" altLang="zh-CN" sz="2800" dirty="0" smtClean="0">
              <a:solidFill>
                <a:srgbClr val="000000"/>
              </a:solidFill>
              <a:ea typeface="宋体" pitchFamily="2" charset="-122"/>
              <a:cs typeface="Arial" charset="0"/>
            </a:endParaRPr>
          </a:p>
          <a:p>
            <a:pPr marL="342900" indent="-342900" eaLnBrk="0" hangingPunct="0">
              <a:spcBef>
                <a:spcPct val="20000"/>
              </a:spcBef>
              <a:buFontTx/>
              <a:buChar char="•"/>
            </a:pPr>
            <a:endParaRPr lang="en-US" altLang="zh-CN" sz="2800" dirty="0">
              <a:solidFill>
                <a:srgbClr val="000000"/>
              </a:solidFill>
              <a:ea typeface="宋体" pitchFamily="2" charset="-122"/>
              <a:cs typeface="Arial" charset="0"/>
            </a:endParaRPr>
          </a:p>
          <a:p>
            <a:pPr marL="342900" indent="-342900" eaLnBrk="0" hangingPunct="0">
              <a:spcBef>
                <a:spcPct val="20000"/>
              </a:spcBef>
              <a:buFontTx/>
              <a:buChar char="•"/>
            </a:pPr>
            <a:r>
              <a:rPr lang="en-US" altLang="zh-CN" sz="2800" dirty="0">
                <a:solidFill>
                  <a:srgbClr val="000000"/>
                </a:solidFill>
                <a:ea typeface="宋体" pitchFamily="2" charset="-122"/>
                <a:cs typeface="Arial" charset="0"/>
              </a:rPr>
              <a:t>We can map </a:t>
            </a:r>
            <a:r>
              <a:rPr lang="en-US" altLang="zh-CN" sz="2800" dirty="0" smtClean="0">
                <a:solidFill>
                  <a:srgbClr val="000000"/>
                </a:solidFill>
                <a:ea typeface="宋体" pitchFamily="2" charset="-122"/>
                <a:cs typeface="Arial" charset="0"/>
              </a:rPr>
              <a:t>the data </a:t>
            </a:r>
            <a:r>
              <a:rPr lang="en-US" altLang="zh-CN" sz="2800" dirty="0">
                <a:solidFill>
                  <a:srgbClr val="000000"/>
                </a:solidFill>
                <a:ea typeface="宋体" pitchFamily="2" charset="-122"/>
                <a:cs typeface="Arial" charset="0"/>
              </a:rPr>
              <a:t>to a </a:t>
            </a:r>
            <a:r>
              <a:rPr lang="en-US" altLang="zh-CN" sz="2800" i="1" dirty="0">
                <a:solidFill>
                  <a:srgbClr val="000000"/>
                </a:solidFill>
                <a:ea typeface="宋体" pitchFamily="2" charset="-122"/>
                <a:cs typeface="Arial" charset="0"/>
              </a:rPr>
              <a:t>higher-dimensional space</a:t>
            </a:r>
            <a:r>
              <a:rPr lang="en-US" altLang="zh-CN" sz="2800" dirty="0">
                <a:solidFill>
                  <a:srgbClr val="000000"/>
                </a:solidFill>
                <a:ea typeface="宋体" pitchFamily="2" charset="-122"/>
                <a:cs typeface="Arial" charset="0"/>
              </a:rPr>
              <a:t>:</a:t>
            </a:r>
          </a:p>
        </p:txBody>
      </p:sp>
      <p:sp>
        <p:nvSpPr>
          <p:cNvPr id="1155076" name="Text Box 4"/>
          <p:cNvSpPr txBox="1">
            <a:spLocks noChangeArrowheads="1"/>
          </p:cNvSpPr>
          <p:nvPr/>
        </p:nvSpPr>
        <p:spPr bwMode="auto">
          <a:xfrm>
            <a:off x="4267200" y="6324600"/>
            <a:ext cx="342900" cy="366713"/>
          </a:xfrm>
          <a:prstGeom prst="rect">
            <a:avLst/>
          </a:prstGeom>
          <a:noFill/>
          <a:ln w="9525" algn="ctr">
            <a:noFill/>
            <a:miter lim="800000"/>
            <a:headEnd/>
            <a:tailEnd/>
          </a:ln>
        </p:spPr>
        <p:txBody>
          <a:bodyPr>
            <a:spAutoFit/>
          </a:bodyPr>
          <a:lstStyle/>
          <a:p>
            <a:pPr>
              <a:spcBef>
                <a:spcPct val="50000"/>
              </a:spcBef>
            </a:pPr>
            <a:r>
              <a:rPr lang="en-US" altLang="zh-CN">
                <a:solidFill>
                  <a:srgbClr val="000000"/>
                </a:solidFill>
                <a:latin typeface="Times New Roman" pitchFamily="18" charset="0"/>
                <a:ea typeface="宋体" pitchFamily="2" charset="-122"/>
                <a:cs typeface="Arial" charset="0"/>
              </a:rPr>
              <a:t>0</a:t>
            </a:r>
          </a:p>
        </p:txBody>
      </p:sp>
      <p:sp>
        <p:nvSpPr>
          <p:cNvPr id="1155077" name="Text Box 5"/>
          <p:cNvSpPr txBox="1">
            <a:spLocks noChangeArrowheads="1"/>
          </p:cNvSpPr>
          <p:nvPr/>
        </p:nvSpPr>
        <p:spPr bwMode="auto">
          <a:xfrm>
            <a:off x="6324600" y="6324600"/>
            <a:ext cx="457200" cy="366713"/>
          </a:xfrm>
          <a:prstGeom prst="rect">
            <a:avLst/>
          </a:prstGeom>
          <a:noFill/>
          <a:ln w="9525" algn="ctr">
            <a:noFill/>
            <a:miter lim="800000"/>
            <a:headEnd/>
            <a:tailEnd/>
          </a:ln>
        </p:spPr>
        <p:txBody>
          <a:bodyPr>
            <a:spAutoFit/>
          </a:bodyPr>
          <a:lstStyle/>
          <a:p>
            <a:pPr>
              <a:spcBef>
                <a:spcPct val="50000"/>
              </a:spcBef>
            </a:pPr>
            <a:r>
              <a:rPr lang="en-US" altLang="zh-CN" i="1">
                <a:solidFill>
                  <a:srgbClr val="000000"/>
                </a:solidFill>
                <a:latin typeface="Times New Roman" pitchFamily="18" charset="0"/>
                <a:ea typeface="宋体" pitchFamily="2" charset="-122"/>
                <a:cs typeface="Arial" charset="0"/>
              </a:rPr>
              <a:t>x</a:t>
            </a:r>
            <a:endParaRPr lang="en-US" altLang="zh-CN" i="1" baseline="30000">
              <a:solidFill>
                <a:srgbClr val="000000"/>
              </a:solidFill>
              <a:latin typeface="Times New Roman" pitchFamily="18" charset="0"/>
              <a:ea typeface="宋体" pitchFamily="2" charset="-122"/>
              <a:cs typeface="Arial" charset="0"/>
            </a:endParaRPr>
          </a:p>
        </p:txBody>
      </p:sp>
      <p:grpSp>
        <p:nvGrpSpPr>
          <p:cNvPr id="2" name="Group 6"/>
          <p:cNvGrpSpPr>
            <a:grpSpLocks/>
          </p:cNvGrpSpPr>
          <p:nvPr/>
        </p:nvGrpSpPr>
        <p:grpSpPr bwMode="auto">
          <a:xfrm>
            <a:off x="2495550" y="3462338"/>
            <a:ext cx="4286250" cy="423862"/>
            <a:chOff x="1056" y="2322"/>
            <a:chExt cx="2700" cy="267"/>
          </a:xfrm>
        </p:grpSpPr>
        <p:sp>
          <p:nvSpPr>
            <p:cNvPr id="21550" name="Line 7"/>
            <p:cNvSpPr>
              <a:spLocks noChangeShapeType="1"/>
            </p:cNvSpPr>
            <p:nvPr/>
          </p:nvSpPr>
          <p:spPr bwMode="auto">
            <a:xfrm>
              <a:off x="1056" y="2358"/>
              <a:ext cx="2496" cy="0"/>
            </a:xfrm>
            <a:prstGeom prst="line">
              <a:avLst/>
            </a:prstGeom>
            <a:noFill/>
            <a:ln w="25400">
              <a:solidFill>
                <a:schemeClr val="tx2"/>
              </a:solidFill>
              <a:round/>
              <a:headEnd/>
              <a:tailEnd type="triangle" w="med" len="med"/>
            </a:ln>
          </p:spPr>
          <p:txBody>
            <a:bodyPr/>
            <a:lstStyle/>
            <a:p>
              <a:pPr eaLnBrk="0" hangingPunct="0"/>
              <a:endParaRPr lang="en-US" sz="2400">
                <a:solidFill>
                  <a:srgbClr val="000000"/>
                </a:solidFill>
                <a:cs typeface="Arial" charset="0"/>
              </a:endParaRPr>
            </a:p>
          </p:txBody>
        </p:sp>
        <p:sp>
          <p:nvSpPr>
            <p:cNvPr id="21551" name="AutoShape 8"/>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52" name="Line 9"/>
            <p:cNvSpPr>
              <a:spLocks noChangeShapeType="1"/>
            </p:cNvSpPr>
            <p:nvPr/>
          </p:nvSpPr>
          <p:spPr bwMode="auto">
            <a:xfrm>
              <a:off x="2196" y="2322"/>
              <a:ext cx="0" cy="72"/>
            </a:xfrm>
            <a:prstGeom prst="line">
              <a:avLst/>
            </a:prstGeom>
            <a:noFill/>
            <a:ln w="9525">
              <a:solidFill>
                <a:schemeClr val="tx2"/>
              </a:solidFill>
              <a:round/>
              <a:headEnd/>
              <a:tailEnd/>
            </a:ln>
          </p:spPr>
          <p:txBody>
            <a:bodyPr/>
            <a:lstStyle/>
            <a:p>
              <a:pPr eaLnBrk="0" hangingPunct="0"/>
              <a:endParaRPr lang="en-US" sz="2400">
                <a:solidFill>
                  <a:srgbClr val="000000"/>
                </a:solidFill>
                <a:cs typeface="Arial" charset="0"/>
              </a:endParaRPr>
            </a:p>
          </p:txBody>
        </p:sp>
        <p:sp>
          <p:nvSpPr>
            <p:cNvPr id="21553" name="Text Box 10"/>
            <p:cNvSpPr txBox="1">
              <a:spLocks noChangeArrowheads="1"/>
            </p:cNvSpPr>
            <p:nvPr/>
          </p:nvSpPr>
          <p:spPr bwMode="auto">
            <a:xfrm>
              <a:off x="2106" y="2358"/>
              <a:ext cx="216" cy="231"/>
            </a:xfrm>
            <a:prstGeom prst="rect">
              <a:avLst/>
            </a:prstGeom>
            <a:noFill/>
            <a:ln w="9525" algn="ctr">
              <a:noFill/>
              <a:miter lim="800000"/>
              <a:headEnd/>
              <a:tailEnd/>
            </a:ln>
          </p:spPr>
          <p:txBody>
            <a:bodyPr>
              <a:spAutoFit/>
            </a:bodyPr>
            <a:lstStyle/>
            <a:p>
              <a:pPr>
                <a:spcBef>
                  <a:spcPct val="50000"/>
                </a:spcBef>
              </a:pPr>
              <a:r>
                <a:rPr lang="en-US" altLang="zh-CN">
                  <a:solidFill>
                    <a:srgbClr val="000000"/>
                  </a:solidFill>
                  <a:latin typeface="Times New Roman" pitchFamily="18" charset="0"/>
                  <a:ea typeface="宋体" pitchFamily="2" charset="-122"/>
                  <a:cs typeface="Arial" charset="0"/>
                </a:rPr>
                <a:t>0</a:t>
              </a:r>
            </a:p>
          </p:txBody>
        </p:sp>
        <p:sp>
          <p:nvSpPr>
            <p:cNvPr id="21554" name="AutoShape 11"/>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55" name="AutoShape 12"/>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56" name="AutoShape 13"/>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57" name="AutoShape 14"/>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58" name="AutoShape 15"/>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59" name="AutoShape 16"/>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60" name="AutoShape 17"/>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61" name="AutoShape 18"/>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62" name="AutoShape 19"/>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63" name="Text Box 20"/>
            <p:cNvSpPr txBox="1">
              <a:spLocks noChangeArrowheads="1"/>
            </p:cNvSpPr>
            <p:nvPr/>
          </p:nvSpPr>
          <p:spPr bwMode="auto">
            <a:xfrm>
              <a:off x="3468" y="2322"/>
              <a:ext cx="288" cy="231"/>
            </a:xfrm>
            <a:prstGeom prst="rect">
              <a:avLst/>
            </a:prstGeom>
            <a:noFill/>
            <a:ln w="9525" algn="ctr">
              <a:noFill/>
              <a:miter lim="800000"/>
              <a:headEnd/>
              <a:tailEnd/>
            </a:ln>
          </p:spPr>
          <p:txBody>
            <a:bodyPr>
              <a:spAutoFit/>
            </a:bodyPr>
            <a:lstStyle/>
            <a:p>
              <a:pPr>
                <a:spcBef>
                  <a:spcPct val="50000"/>
                </a:spcBef>
              </a:pPr>
              <a:r>
                <a:rPr lang="en-US" altLang="zh-CN" i="1">
                  <a:solidFill>
                    <a:srgbClr val="000000"/>
                  </a:solidFill>
                  <a:latin typeface="Times New Roman" pitchFamily="18" charset="0"/>
                  <a:ea typeface="宋体" pitchFamily="2" charset="-122"/>
                  <a:cs typeface="Arial" charset="0"/>
                </a:rPr>
                <a:t>x</a:t>
              </a:r>
              <a:endParaRPr lang="en-US" altLang="zh-CN" i="1" baseline="30000">
                <a:solidFill>
                  <a:srgbClr val="000000"/>
                </a:solidFill>
                <a:latin typeface="Times New Roman" pitchFamily="18" charset="0"/>
                <a:ea typeface="宋体" pitchFamily="2" charset="-122"/>
                <a:cs typeface="Arial" charset="0"/>
              </a:endParaRPr>
            </a:p>
          </p:txBody>
        </p:sp>
      </p:grpSp>
      <p:grpSp>
        <p:nvGrpSpPr>
          <p:cNvPr id="21510" name="Group 21"/>
          <p:cNvGrpSpPr>
            <a:grpSpLocks/>
          </p:cNvGrpSpPr>
          <p:nvPr/>
        </p:nvGrpSpPr>
        <p:grpSpPr bwMode="auto">
          <a:xfrm>
            <a:off x="2457450" y="1752600"/>
            <a:ext cx="4324350" cy="642938"/>
            <a:chOff x="1056" y="1284"/>
            <a:chExt cx="2724" cy="405"/>
          </a:xfrm>
        </p:grpSpPr>
        <p:sp>
          <p:nvSpPr>
            <p:cNvPr id="21534" name="Line 22"/>
            <p:cNvSpPr>
              <a:spLocks noChangeShapeType="1"/>
            </p:cNvSpPr>
            <p:nvPr/>
          </p:nvSpPr>
          <p:spPr bwMode="auto">
            <a:xfrm>
              <a:off x="1056" y="1458"/>
              <a:ext cx="2496" cy="0"/>
            </a:xfrm>
            <a:prstGeom prst="line">
              <a:avLst/>
            </a:prstGeom>
            <a:noFill/>
            <a:ln w="25400">
              <a:solidFill>
                <a:schemeClr val="tx2"/>
              </a:solidFill>
              <a:round/>
              <a:headEnd/>
              <a:tailEnd type="triangle" w="med" len="med"/>
            </a:ln>
          </p:spPr>
          <p:txBody>
            <a:bodyPr/>
            <a:lstStyle/>
            <a:p>
              <a:pPr eaLnBrk="0" hangingPunct="0"/>
              <a:endParaRPr lang="en-US" sz="2400">
                <a:solidFill>
                  <a:srgbClr val="000000"/>
                </a:solidFill>
                <a:cs typeface="Arial" charset="0"/>
              </a:endParaRPr>
            </a:p>
          </p:txBody>
        </p:sp>
        <p:sp>
          <p:nvSpPr>
            <p:cNvPr id="21535" name="AutoShape 23"/>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36" name="Line 24"/>
            <p:cNvSpPr>
              <a:spLocks noChangeShapeType="1"/>
            </p:cNvSpPr>
            <p:nvPr/>
          </p:nvSpPr>
          <p:spPr bwMode="auto">
            <a:xfrm>
              <a:off x="2196" y="1422"/>
              <a:ext cx="0" cy="72"/>
            </a:xfrm>
            <a:prstGeom prst="line">
              <a:avLst/>
            </a:prstGeom>
            <a:noFill/>
            <a:ln w="9525">
              <a:solidFill>
                <a:schemeClr val="tx2"/>
              </a:solidFill>
              <a:round/>
              <a:headEnd/>
              <a:tailEnd/>
            </a:ln>
          </p:spPr>
          <p:txBody>
            <a:bodyPr/>
            <a:lstStyle/>
            <a:p>
              <a:pPr eaLnBrk="0" hangingPunct="0"/>
              <a:endParaRPr lang="en-US" sz="2400">
                <a:solidFill>
                  <a:srgbClr val="000000"/>
                </a:solidFill>
                <a:cs typeface="Arial" charset="0"/>
              </a:endParaRPr>
            </a:p>
          </p:txBody>
        </p:sp>
        <p:sp>
          <p:nvSpPr>
            <p:cNvPr id="21537" name="Text Box 25"/>
            <p:cNvSpPr txBox="1">
              <a:spLocks noChangeArrowheads="1"/>
            </p:cNvSpPr>
            <p:nvPr/>
          </p:nvSpPr>
          <p:spPr bwMode="auto">
            <a:xfrm>
              <a:off x="2106" y="1458"/>
              <a:ext cx="216" cy="231"/>
            </a:xfrm>
            <a:prstGeom prst="rect">
              <a:avLst/>
            </a:prstGeom>
            <a:noFill/>
            <a:ln w="9525" algn="ctr">
              <a:noFill/>
              <a:miter lim="800000"/>
              <a:headEnd/>
              <a:tailEnd/>
            </a:ln>
          </p:spPr>
          <p:txBody>
            <a:bodyPr>
              <a:spAutoFit/>
            </a:bodyPr>
            <a:lstStyle/>
            <a:p>
              <a:pPr>
                <a:spcBef>
                  <a:spcPct val="50000"/>
                </a:spcBef>
              </a:pPr>
              <a:r>
                <a:rPr lang="en-US" altLang="zh-CN">
                  <a:solidFill>
                    <a:srgbClr val="000000"/>
                  </a:solidFill>
                  <a:latin typeface="Times New Roman" pitchFamily="18" charset="0"/>
                  <a:ea typeface="宋体" pitchFamily="2" charset="-122"/>
                  <a:cs typeface="Arial" charset="0"/>
                </a:rPr>
                <a:t>0</a:t>
              </a:r>
            </a:p>
          </p:txBody>
        </p:sp>
        <p:sp>
          <p:nvSpPr>
            <p:cNvPr id="21538" name="AutoShape 26"/>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39" name="AutoShape 27"/>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40" name="AutoShape 28"/>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41" name="AutoShape 29"/>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42" name="AutoShape 30"/>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43" name="AutoShape 31"/>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44" name="Line 32"/>
            <p:cNvSpPr>
              <a:spLocks noChangeShapeType="1"/>
            </p:cNvSpPr>
            <p:nvPr/>
          </p:nvSpPr>
          <p:spPr bwMode="auto">
            <a:xfrm>
              <a:off x="2268" y="1302"/>
              <a:ext cx="0" cy="348"/>
            </a:xfrm>
            <a:prstGeom prst="line">
              <a:avLst/>
            </a:prstGeom>
            <a:noFill/>
            <a:ln w="19050">
              <a:solidFill>
                <a:schemeClr val="tx2"/>
              </a:solidFill>
              <a:round/>
              <a:headEnd/>
              <a:tailEnd/>
            </a:ln>
          </p:spPr>
          <p:txBody>
            <a:bodyPr/>
            <a:lstStyle/>
            <a:p>
              <a:pPr eaLnBrk="0" hangingPunct="0"/>
              <a:endParaRPr lang="en-US" sz="2400">
                <a:solidFill>
                  <a:srgbClr val="000000"/>
                </a:solidFill>
                <a:cs typeface="Arial" charset="0"/>
              </a:endParaRPr>
            </a:p>
          </p:txBody>
        </p:sp>
        <p:sp>
          <p:nvSpPr>
            <p:cNvPr id="21545" name="Oval 33"/>
            <p:cNvSpPr>
              <a:spLocks noChangeArrowheads="1"/>
            </p:cNvSpPr>
            <p:nvPr/>
          </p:nvSpPr>
          <p:spPr bwMode="auto">
            <a:xfrm>
              <a:off x="2405" y="1393"/>
              <a:ext cx="144" cy="138"/>
            </a:xfrm>
            <a:prstGeom prst="ellipse">
              <a:avLst/>
            </a:prstGeom>
            <a:noFill/>
            <a:ln w="19050" algn="ctr">
              <a:solidFill>
                <a:srgbClr val="0000FF"/>
              </a:solidFill>
              <a:round/>
              <a:headEnd/>
              <a:tailEnd/>
            </a:ln>
          </p:spPr>
          <p:txBody>
            <a:bodyPr wrap="none" anchor="ctr"/>
            <a:lstStyle/>
            <a:p>
              <a:pPr eaLnBrk="0" hangingPunct="0"/>
              <a:endParaRPr lang="en-US" sz="2400">
                <a:solidFill>
                  <a:srgbClr val="000000"/>
                </a:solidFill>
                <a:cs typeface="Arial" charset="0"/>
              </a:endParaRPr>
            </a:p>
          </p:txBody>
        </p:sp>
        <p:sp>
          <p:nvSpPr>
            <p:cNvPr id="21546" name="Oval 34"/>
            <p:cNvSpPr>
              <a:spLocks noChangeArrowheads="1"/>
            </p:cNvSpPr>
            <p:nvPr/>
          </p:nvSpPr>
          <p:spPr bwMode="auto">
            <a:xfrm>
              <a:off x="1955" y="1387"/>
              <a:ext cx="144" cy="138"/>
            </a:xfrm>
            <a:prstGeom prst="ellipse">
              <a:avLst/>
            </a:prstGeom>
            <a:noFill/>
            <a:ln w="19050" algn="ctr">
              <a:solidFill>
                <a:srgbClr val="FF0000"/>
              </a:solidFill>
              <a:round/>
              <a:headEnd/>
              <a:tailEnd/>
            </a:ln>
          </p:spPr>
          <p:txBody>
            <a:bodyPr wrap="none" anchor="ctr"/>
            <a:lstStyle/>
            <a:p>
              <a:pPr eaLnBrk="0" hangingPunct="0"/>
              <a:endParaRPr lang="en-US" sz="2400">
                <a:solidFill>
                  <a:srgbClr val="000000"/>
                </a:solidFill>
                <a:cs typeface="Arial" charset="0"/>
              </a:endParaRPr>
            </a:p>
          </p:txBody>
        </p:sp>
        <p:sp>
          <p:nvSpPr>
            <p:cNvPr id="21547" name="Line 35"/>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p:spPr>
          <p:txBody>
            <a:bodyPr/>
            <a:lstStyle/>
            <a:p>
              <a:pPr eaLnBrk="0" hangingPunct="0"/>
              <a:endParaRPr lang="en-US" sz="2400">
                <a:solidFill>
                  <a:srgbClr val="000000"/>
                </a:solidFill>
                <a:cs typeface="Arial" charset="0"/>
              </a:endParaRPr>
            </a:p>
          </p:txBody>
        </p:sp>
        <p:sp>
          <p:nvSpPr>
            <p:cNvPr id="21548" name="Line 36"/>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p:spPr>
          <p:txBody>
            <a:bodyPr/>
            <a:lstStyle/>
            <a:p>
              <a:pPr eaLnBrk="0" hangingPunct="0"/>
              <a:endParaRPr lang="en-US" sz="2400">
                <a:solidFill>
                  <a:srgbClr val="000000"/>
                </a:solidFill>
                <a:cs typeface="Arial" charset="0"/>
              </a:endParaRPr>
            </a:p>
          </p:txBody>
        </p:sp>
        <p:sp>
          <p:nvSpPr>
            <p:cNvPr id="21549" name="Text Box 37"/>
            <p:cNvSpPr txBox="1">
              <a:spLocks noChangeArrowheads="1"/>
            </p:cNvSpPr>
            <p:nvPr/>
          </p:nvSpPr>
          <p:spPr bwMode="auto">
            <a:xfrm>
              <a:off x="3492" y="1410"/>
              <a:ext cx="288" cy="231"/>
            </a:xfrm>
            <a:prstGeom prst="rect">
              <a:avLst/>
            </a:prstGeom>
            <a:noFill/>
            <a:ln w="9525" algn="ctr">
              <a:noFill/>
              <a:miter lim="800000"/>
              <a:headEnd/>
              <a:tailEnd/>
            </a:ln>
          </p:spPr>
          <p:txBody>
            <a:bodyPr>
              <a:spAutoFit/>
            </a:bodyPr>
            <a:lstStyle/>
            <a:p>
              <a:pPr>
                <a:spcBef>
                  <a:spcPct val="50000"/>
                </a:spcBef>
              </a:pPr>
              <a:r>
                <a:rPr lang="en-US" altLang="zh-CN" i="1">
                  <a:solidFill>
                    <a:srgbClr val="000000"/>
                  </a:solidFill>
                  <a:latin typeface="Times New Roman" pitchFamily="18" charset="0"/>
                  <a:ea typeface="宋体" pitchFamily="2" charset="-122"/>
                  <a:cs typeface="Arial" charset="0"/>
                </a:rPr>
                <a:t>x</a:t>
              </a:r>
              <a:endParaRPr lang="en-US" altLang="zh-CN" i="1" baseline="30000">
                <a:solidFill>
                  <a:srgbClr val="000000"/>
                </a:solidFill>
                <a:latin typeface="Times New Roman" pitchFamily="18" charset="0"/>
                <a:ea typeface="宋体" pitchFamily="2" charset="-122"/>
                <a:cs typeface="Arial" charset="0"/>
              </a:endParaRPr>
            </a:p>
          </p:txBody>
        </p:sp>
      </p:grpSp>
      <p:grpSp>
        <p:nvGrpSpPr>
          <p:cNvPr id="4" name="Group 38"/>
          <p:cNvGrpSpPr>
            <a:grpSpLocks/>
          </p:cNvGrpSpPr>
          <p:nvPr/>
        </p:nvGrpSpPr>
        <p:grpSpPr bwMode="auto">
          <a:xfrm>
            <a:off x="2514600" y="4724400"/>
            <a:ext cx="4352925" cy="1827213"/>
            <a:chOff x="1122" y="2874"/>
            <a:chExt cx="2742" cy="1151"/>
          </a:xfrm>
        </p:grpSpPr>
        <p:sp>
          <p:nvSpPr>
            <p:cNvPr id="21514" name="Line 39"/>
            <p:cNvSpPr>
              <a:spLocks noChangeShapeType="1"/>
            </p:cNvSpPr>
            <p:nvPr/>
          </p:nvSpPr>
          <p:spPr bwMode="auto">
            <a:xfrm>
              <a:off x="1122" y="3900"/>
              <a:ext cx="2496" cy="0"/>
            </a:xfrm>
            <a:prstGeom prst="line">
              <a:avLst/>
            </a:prstGeom>
            <a:noFill/>
            <a:ln w="25400">
              <a:solidFill>
                <a:schemeClr val="tx2"/>
              </a:solidFill>
              <a:round/>
              <a:headEnd/>
              <a:tailEnd type="triangle" w="med" len="med"/>
            </a:ln>
          </p:spPr>
          <p:txBody>
            <a:bodyPr/>
            <a:lstStyle/>
            <a:p>
              <a:pPr eaLnBrk="0" hangingPunct="0"/>
              <a:endParaRPr lang="en-US" sz="2400">
                <a:solidFill>
                  <a:srgbClr val="000000"/>
                </a:solidFill>
                <a:cs typeface="Arial" charset="0"/>
              </a:endParaRPr>
            </a:p>
          </p:txBody>
        </p:sp>
        <p:sp>
          <p:nvSpPr>
            <p:cNvPr id="21515" name="AutoShape 40"/>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16" name="Line 41"/>
            <p:cNvSpPr>
              <a:spLocks noChangeShapeType="1"/>
            </p:cNvSpPr>
            <p:nvPr/>
          </p:nvSpPr>
          <p:spPr bwMode="auto">
            <a:xfrm>
              <a:off x="2262" y="3864"/>
              <a:ext cx="0" cy="72"/>
            </a:xfrm>
            <a:prstGeom prst="line">
              <a:avLst/>
            </a:prstGeom>
            <a:noFill/>
            <a:ln w="9525">
              <a:solidFill>
                <a:schemeClr val="tx2"/>
              </a:solidFill>
              <a:round/>
              <a:headEnd/>
              <a:tailEnd/>
            </a:ln>
          </p:spPr>
          <p:txBody>
            <a:bodyPr/>
            <a:lstStyle/>
            <a:p>
              <a:pPr eaLnBrk="0" hangingPunct="0"/>
              <a:endParaRPr lang="en-US" sz="2400">
                <a:solidFill>
                  <a:srgbClr val="000000"/>
                </a:solidFill>
                <a:cs typeface="Arial" charset="0"/>
              </a:endParaRPr>
            </a:p>
          </p:txBody>
        </p:sp>
        <p:sp>
          <p:nvSpPr>
            <p:cNvPr id="21517" name="AutoShape 42"/>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18" name="AutoShape 43"/>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19" name="AutoShape 44"/>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20" name="AutoShape 45"/>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21" name="AutoShape 46"/>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22" name="AutoShape 47"/>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23" name="AutoShape 48"/>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24" name="AutoShape 49"/>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25" name="AutoShape 50"/>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p:spPr>
          <p:txBody>
            <a:bodyPr wrap="none" anchor="ctr"/>
            <a:lstStyle/>
            <a:p>
              <a:pPr eaLnBrk="0" hangingPunct="0"/>
              <a:endParaRPr lang="en-US" sz="2400">
                <a:solidFill>
                  <a:srgbClr val="000000"/>
                </a:solidFill>
                <a:cs typeface="Arial" charset="0"/>
              </a:endParaRPr>
            </a:p>
          </p:txBody>
        </p:sp>
        <p:sp>
          <p:nvSpPr>
            <p:cNvPr id="21526" name="Line 51"/>
            <p:cNvSpPr>
              <a:spLocks noChangeShapeType="1"/>
            </p:cNvSpPr>
            <p:nvPr/>
          </p:nvSpPr>
          <p:spPr bwMode="auto">
            <a:xfrm flipV="1">
              <a:off x="2262" y="2988"/>
              <a:ext cx="0" cy="936"/>
            </a:xfrm>
            <a:prstGeom prst="line">
              <a:avLst/>
            </a:prstGeom>
            <a:noFill/>
            <a:ln w="25400">
              <a:solidFill>
                <a:schemeClr val="tx2"/>
              </a:solidFill>
              <a:round/>
              <a:headEnd/>
              <a:tailEnd type="triangle" w="med" len="med"/>
            </a:ln>
          </p:spPr>
          <p:txBody>
            <a:bodyPr/>
            <a:lstStyle/>
            <a:p>
              <a:pPr eaLnBrk="0" hangingPunct="0"/>
              <a:endParaRPr lang="en-US" sz="2400">
                <a:solidFill>
                  <a:srgbClr val="000000"/>
                </a:solidFill>
                <a:cs typeface="Arial" charset="0"/>
              </a:endParaRPr>
            </a:p>
          </p:txBody>
        </p:sp>
        <p:sp>
          <p:nvSpPr>
            <p:cNvPr id="21527" name="Text Box 52"/>
            <p:cNvSpPr txBox="1">
              <a:spLocks noChangeArrowheads="1"/>
            </p:cNvSpPr>
            <p:nvPr/>
          </p:nvSpPr>
          <p:spPr bwMode="auto">
            <a:xfrm>
              <a:off x="2262" y="2874"/>
              <a:ext cx="288" cy="231"/>
            </a:xfrm>
            <a:prstGeom prst="rect">
              <a:avLst/>
            </a:prstGeom>
            <a:noFill/>
            <a:ln w="9525" algn="ctr">
              <a:noFill/>
              <a:miter lim="800000"/>
              <a:headEnd/>
              <a:tailEnd/>
            </a:ln>
          </p:spPr>
          <p:txBody>
            <a:bodyPr>
              <a:spAutoFit/>
            </a:bodyPr>
            <a:lstStyle/>
            <a:p>
              <a:pPr>
                <a:spcBef>
                  <a:spcPct val="50000"/>
                </a:spcBef>
              </a:pPr>
              <a:r>
                <a:rPr lang="en-US" altLang="zh-CN" i="1">
                  <a:solidFill>
                    <a:srgbClr val="000000"/>
                  </a:solidFill>
                  <a:latin typeface="Times New Roman" pitchFamily="18" charset="0"/>
                  <a:ea typeface="宋体" pitchFamily="2" charset="-122"/>
                  <a:cs typeface="Arial" charset="0"/>
                </a:rPr>
                <a:t>x</a:t>
              </a:r>
              <a:r>
                <a:rPr lang="en-US" altLang="zh-CN" i="1" baseline="30000">
                  <a:solidFill>
                    <a:srgbClr val="000000"/>
                  </a:solidFill>
                  <a:latin typeface="Times New Roman" pitchFamily="18" charset="0"/>
                  <a:ea typeface="宋体" pitchFamily="2" charset="-122"/>
                  <a:cs typeface="Arial" charset="0"/>
                </a:rPr>
                <a:t>2</a:t>
              </a:r>
            </a:p>
          </p:txBody>
        </p:sp>
        <p:sp>
          <p:nvSpPr>
            <p:cNvPr id="21528" name="Line 53"/>
            <p:cNvSpPr>
              <a:spLocks noChangeShapeType="1"/>
            </p:cNvSpPr>
            <p:nvPr/>
          </p:nvSpPr>
          <p:spPr bwMode="auto">
            <a:xfrm flipV="1">
              <a:off x="1860" y="3180"/>
              <a:ext cx="2004" cy="816"/>
            </a:xfrm>
            <a:prstGeom prst="line">
              <a:avLst/>
            </a:prstGeom>
            <a:noFill/>
            <a:ln w="19050">
              <a:solidFill>
                <a:schemeClr val="tx2"/>
              </a:solidFill>
              <a:round/>
              <a:headEnd/>
              <a:tailEnd/>
            </a:ln>
          </p:spPr>
          <p:txBody>
            <a:bodyPr/>
            <a:lstStyle/>
            <a:p>
              <a:pPr eaLnBrk="0" hangingPunct="0"/>
              <a:endParaRPr lang="en-US" sz="2400">
                <a:solidFill>
                  <a:srgbClr val="000000"/>
                </a:solidFill>
                <a:cs typeface="Arial" charset="0"/>
              </a:endParaRPr>
            </a:p>
          </p:txBody>
        </p:sp>
        <p:sp>
          <p:nvSpPr>
            <p:cNvPr id="21529" name="Line 54"/>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p:spPr>
          <p:txBody>
            <a:bodyPr/>
            <a:lstStyle/>
            <a:p>
              <a:pPr eaLnBrk="0" hangingPunct="0"/>
              <a:endParaRPr lang="en-US" sz="2400">
                <a:solidFill>
                  <a:srgbClr val="000000"/>
                </a:solidFill>
                <a:cs typeface="Arial" charset="0"/>
              </a:endParaRPr>
            </a:p>
          </p:txBody>
        </p:sp>
        <p:sp>
          <p:nvSpPr>
            <p:cNvPr id="21530" name="Line 55"/>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p:spPr>
          <p:txBody>
            <a:bodyPr/>
            <a:lstStyle/>
            <a:p>
              <a:pPr eaLnBrk="0" hangingPunct="0"/>
              <a:endParaRPr lang="en-US" sz="2400">
                <a:solidFill>
                  <a:srgbClr val="000000"/>
                </a:solidFill>
                <a:cs typeface="Arial" charset="0"/>
              </a:endParaRPr>
            </a:p>
          </p:txBody>
        </p:sp>
        <p:sp>
          <p:nvSpPr>
            <p:cNvPr id="21531" name="Oval 56"/>
            <p:cNvSpPr>
              <a:spLocks noChangeArrowheads="1"/>
            </p:cNvSpPr>
            <p:nvPr/>
          </p:nvSpPr>
          <p:spPr bwMode="auto">
            <a:xfrm>
              <a:off x="2945" y="3403"/>
              <a:ext cx="144" cy="138"/>
            </a:xfrm>
            <a:prstGeom prst="ellipse">
              <a:avLst/>
            </a:prstGeom>
            <a:noFill/>
            <a:ln w="19050" algn="ctr">
              <a:solidFill>
                <a:srgbClr val="FF0000"/>
              </a:solidFill>
              <a:round/>
              <a:headEnd/>
              <a:tailEnd/>
            </a:ln>
          </p:spPr>
          <p:txBody>
            <a:bodyPr wrap="none" anchor="ctr"/>
            <a:lstStyle/>
            <a:p>
              <a:pPr eaLnBrk="0" hangingPunct="0"/>
              <a:endParaRPr lang="en-US" sz="2400">
                <a:solidFill>
                  <a:srgbClr val="000000"/>
                </a:solidFill>
                <a:cs typeface="Arial" charset="0"/>
              </a:endParaRPr>
            </a:p>
          </p:txBody>
        </p:sp>
        <p:sp>
          <p:nvSpPr>
            <p:cNvPr id="21532" name="Oval 57"/>
            <p:cNvSpPr>
              <a:spLocks noChangeArrowheads="1"/>
            </p:cNvSpPr>
            <p:nvPr/>
          </p:nvSpPr>
          <p:spPr bwMode="auto">
            <a:xfrm>
              <a:off x="2699" y="3601"/>
              <a:ext cx="144" cy="138"/>
            </a:xfrm>
            <a:prstGeom prst="ellipse">
              <a:avLst/>
            </a:prstGeom>
            <a:noFill/>
            <a:ln w="19050" algn="ctr">
              <a:solidFill>
                <a:srgbClr val="0000FF"/>
              </a:solidFill>
              <a:round/>
              <a:headEnd/>
              <a:tailEnd/>
            </a:ln>
          </p:spPr>
          <p:txBody>
            <a:bodyPr wrap="none" anchor="ctr"/>
            <a:lstStyle/>
            <a:p>
              <a:pPr eaLnBrk="0" hangingPunct="0"/>
              <a:endParaRPr lang="en-US" sz="2400">
                <a:solidFill>
                  <a:srgbClr val="000000"/>
                </a:solidFill>
                <a:cs typeface="Arial" charset="0"/>
              </a:endParaRPr>
            </a:p>
          </p:txBody>
        </p:sp>
        <p:sp>
          <p:nvSpPr>
            <p:cNvPr id="21533" name="Oval 58"/>
            <p:cNvSpPr>
              <a:spLocks noChangeArrowheads="1"/>
            </p:cNvSpPr>
            <p:nvPr/>
          </p:nvSpPr>
          <p:spPr bwMode="auto">
            <a:xfrm>
              <a:off x="2027" y="3775"/>
              <a:ext cx="144" cy="138"/>
            </a:xfrm>
            <a:prstGeom prst="ellipse">
              <a:avLst/>
            </a:prstGeom>
            <a:noFill/>
            <a:ln w="19050" algn="ctr">
              <a:solidFill>
                <a:srgbClr val="FF0000"/>
              </a:solidFill>
              <a:round/>
              <a:headEnd/>
              <a:tailEnd/>
            </a:ln>
          </p:spPr>
          <p:txBody>
            <a:bodyPr wrap="none" anchor="ctr"/>
            <a:lstStyle/>
            <a:p>
              <a:pPr eaLnBrk="0" hangingPunct="0"/>
              <a:endParaRPr lang="en-US" sz="2400">
                <a:solidFill>
                  <a:srgbClr val="000000"/>
                </a:solidFill>
                <a:cs typeface="Arial" charset="0"/>
              </a:endParaRPr>
            </a:p>
          </p:txBody>
        </p:sp>
      </p:grpSp>
      <p:sp>
        <p:nvSpPr>
          <p:cNvPr id="21512" name="Rectangle 59"/>
          <p:cNvSpPr>
            <a:spLocks noGrp="1" noChangeArrowheads="1"/>
          </p:cNvSpPr>
          <p:nvPr>
            <p:ph type="title"/>
          </p:nvPr>
        </p:nvSpPr>
        <p:spPr/>
        <p:txBody>
          <a:bodyPr/>
          <a:lstStyle/>
          <a:p>
            <a:r>
              <a:rPr lang="en-US" smtClean="0"/>
              <a:t>Nonlinear SVMs</a:t>
            </a:r>
          </a:p>
        </p:txBody>
      </p:sp>
      <p:sp>
        <p:nvSpPr>
          <p:cNvPr id="21513" name="Text Box 60"/>
          <p:cNvSpPr txBox="1">
            <a:spLocks noChangeArrowheads="1"/>
          </p:cNvSpPr>
          <p:nvPr/>
        </p:nvSpPr>
        <p:spPr bwMode="auto">
          <a:xfrm>
            <a:off x="6754813" y="6477000"/>
            <a:ext cx="2312987" cy="304800"/>
          </a:xfrm>
          <a:prstGeom prst="rect">
            <a:avLst/>
          </a:prstGeom>
          <a:noFill/>
          <a:ln w="9525">
            <a:noFill/>
            <a:miter lim="800000"/>
            <a:headEnd/>
            <a:tailEnd/>
          </a:ln>
        </p:spPr>
        <p:txBody>
          <a:bodyPr wrap="none">
            <a:spAutoFit/>
          </a:bodyPr>
          <a:lstStyle/>
          <a:p>
            <a:pPr eaLnBrk="0" hangingPunct="0"/>
            <a:r>
              <a:rPr lang="en-US" sz="1400">
                <a:solidFill>
                  <a:srgbClr val="000000"/>
                </a:solidFill>
                <a:cs typeface="Arial" charset="0"/>
              </a:rPr>
              <a:t>Slide credit: Andrew Moore</a:t>
            </a:r>
          </a:p>
        </p:txBody>
      </p:sp>
    </p:spTree>
    <p:extLst>
      <p:ext uri="{BB962C8B-B14F-4D97-AF65-F5344CB8AC3E}">
        <p14:creationId xmlns:p14="http://schemas.microsoft.com/office/powerpoint/2010/main" val="49161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55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507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5507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5507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5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5075" grpId="0" build="allAtOnce"/>
      <p:bldP spid="1155076" grpId="0"/>
      <p:bldP spid="115507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84" name="Rectangle 59"/>
          <p:cNvSpPr>
            <a:spLocks noGrp="1" noChangeArrowheads="1"/>
          </p:cNvSpPr>
          <p:nvPr>
            <p:ph type="title"/>
          </p:nvPr>
        </p:nvSpPr>
        <p:spPr/>
        <p:txBody>
          <a:bodyPr/>
          <a:lstStyle/>
          <a:p>
            <a:r>
              <a:rPr lang="en-US" dirty="0" smtClean="0"/>
              <a:t>The kernel trick</a:t>
            </a:r>
          </a:p>
        </p:txBody>
      </p:sp>
      <p:sp>
        <p:nvSpPr>
          <p:cNvPr id="22585" name="Rectangle 60"/>
          <p:cNvSpPr>
            <a:spLocks noGrp="1" noChangeArrowheads="1"/>
          </p:cNvSpPr>
          <p:nvPr>
            <p:ph type="body" idx="1"/>
          </p:nvPr>
        </p:nvSpPr>
        <p:spPr>
          <a:xfrm>
            <a:off x="228600" y="914400"/>
            <a:ext cx="8229600" cy="5257800"/>
          </a:xfrm>
        </p:spPr>
        <p:txBody>
          <a:bodyPr/>
          <a:lstStyle/>
          <a:p>
            <a:pPr>
              <a:buFontTx/>
              <a:buChar char="•"/>
            </a:pPr>
            <a:r>
              <a:rPr lang="en-US" altLang="zh-CN" dirty="0" smtClean="0">
                <a:ea typeface="宋体" pitchFamily="2" charset="-122"/>
              </a:rPr>
              <a:t>General idea: the original input space can always be mapped to some higher-dimensional feature space where the training set is separable</a:t>
            </a:r>
          </a:p>
          <a:p>
            <a:pPr>
              <a:buFontTx/>
              <a:buChar char="•"/>
            </a:pPr>
            <a:endParaRPr lang="en-US" altLang="zh-CN" dirty="0" smtClean="0">
              <a:ea typeface="宋体" pitchFamily="2" charset="-122"/>
            </a:endParaRPr>
          </a:p>
          <a:p>
            <a:pPr>
              <a:buFontTx/>
              <a:buChar char="•"/>
            </a:pPr>
            <a:r>
              <a:rPr lang="en-US" b="1" dirty="0"/>
              <a:t>The kernel trick:</a:t>
            </a:r>
            <a:r>
              <a:rPr lang="en-US" dirty="0"/>
              <a:t> instead of explicitly computing the lifting transformation </a:t>
            </a:r>
            <a:r>
              <a:rPr lang="el-GR" b="1" i="1" dirty="0">
                <a:latin typeface="Times New Roman" pitchFamily="18" charset="0"/>
                <a:cs typeface="Times New Roman" pitchFamily="18" charset="0"/>
              </a:rPr>
              <a:t>φ</a:t>
            </a:r>
            <a:r>
              <a:rPr lang="en-US" dirty="0">
                <a:latin typeface="Times New Roman" pitchFamily="18" charset="0"/>
              </a:rPr>
              <a:t>(</a:t>
            </a:r>
            <a:r>
              <a:rPr lang="en-US" b="1" dirty="0">
                <a:latin typeface="Times New Roman" pitchFamily="18" charset="0"/>
              </a:rPr>
              <a:t>x</a:t>
            </a:r>
            <a:r>
              <a:rPr lang="en-US" dirty="0">
                <a:latin typeface="Times New Roman" pitchFamily="18" charset="0"/>
              </a:rPr>
              <a:t>), </a:t>
            </a:r>
            <a:r>
              <a:rPr lang="en-US" dirty="0"/>
              <a:t>define a kernel function K such that</a:t>
            </a:r>
            <a:br>
              <a:rPr lang="en-US" dirty="0"/>
            </a:br>
            <a:r>
              <a:rPr lang="en-US" sz="800" dirty="0"/>
              <a:t/>
            </a:r>
            <a:br>
              <a:rPr lang="en-US" sz="800" dirty="0"/>
            </a:br>
            <a:r>
              <a:rPr lang="en-US" dirty="0"/>
              <a:t>		       </a:t>
            </a:r>
            <a:r>
              <a:rPr lang="en-US" i="1" dirty="0">
                <a:latin typeface="Times New Roman" pitchFamily="18" charset="0"/>
              </a:rPr>
              <a:t>K</a:t>
            </a:r>
            <a:r>
              <a:rPr lang="en-US" dirty="0">
                <a:latin typeface="Times New Roman" pitchFamily="18" charset="0"/>
              </a:rPr>
              <a:t>(</a:t>
            </a:r>
            <a:r>
              <a:rPr lang="en-US" b="1" dirty="0">
                <a:latin typeface="Times New Roman" pitchFamily="18" charset="0"/>
              </a:rPr>
              <a:t>x</a:t>
            </a:r>
            <a:r>
              <a:rPr lang="en-US" sz="800" i="1" baseline="-25000" dirty="0">
                <a:latin typeface="Times New Roman" pitchFamily="18" charset="0"/>
              </a:rPr>
              <a:t> </a:t>
            </a:r>
            <a:r>
              <a:rPr lang="en-US" i="1" dirty="0">
                <a:latin typeface="Times New Roman" pitchFamily="18" charset="0"/>
                <a:cs typeface="Arial" charset="0"/>
              </a:rPr>
              <a:t>,</a:t>
            </a:r>
            <a:r>
              <a:rPr lang="en-US" sz="800" i="1" dirty="0">
                <a:latin typeface="Times New Roman" pitchFamily="18" charset="0"/>
                <a:cs typeface="Arial" charset="0"/>
              </a:rPr>
              <a:t> </a:t>
            </a:r>
            <a:r>
              <a:rPr lang="en-US" b="1" dirty="0">
                <a:latin typeface="Times New Roman" pitchFamily="18" charset="0"/>
              </a:rPr>
              <a:t>y</a:t>
            </a:r>
            <a:r>
              <a:rPr lang="en-US" dirty="0">
                <a:latin typeface="Times New Roman" pitchFamily="18" charset="0"/>
              </a:rPr>
              <a:t>)</a:t>
            </a:r>
            <a:r>
              <a:rPr lang="en-US" b="1" i="1" dirty="0">
                <a:latin typeface="Times New Roman" pitchFamily="18" charset="0"/>
              </a:rPr>
              <a:t> = </a:t>
            </a:r>
            <a:r>
              <a:rPr lang="el-GR" b="1" i="1" dirty="0">
                <a:latin typeface="Times New Roman" pitchFamily="18" charset="0"/>
                <a:cs typeface="Times New Roman" pitchFamily="18" charset="0"/>
              </a:rPr>
              <a:t>φ</a:t>
            </a:r>
            <a:r>
              <a:rPr lang="en-US" dirty="0">
                <a:latin typeface="Times New Roman" pitchFamily="18" charset="0"/>
              </a:rPr>
              <a:t>(</a:t>
            </a:r>
            <a:r>
              <a:rPr lang="en-US" b="1" dirty="0">
                <a:latin typeface="Times New Roman" pitchFamily="18" charset="0"/>
              </a:rPr>
              <a:t>x</a:t>
            </a:r>
            <a:r>
              <a:rPr lang="en-US" dirty="0">
                <a:latin typeface="Times New Roman" pitchFamily="18" charset="0"/>
              </a:rPr>
              <a:t>)</a:t>
            </a:r>
            <a:r>
              <a:rPr lang="en-US" i="1" baseline="-25000" dirty="0">
                <a:latin typeface="Times New Roman" pitchFamily="18" charset="0"/>
              </a:rPr>
              <a:t> </a:t>
            </a:r>
            <a:r>
              <a:rPr lang="en-US" i="1" dirty="0">
                <a:latin typeface="Times New Roman" pitchFamily="18" charset="0"/>
                <a:cs typeface="Arial" charset="0"/>
              </a:rPr>
              <a:t>· </a:t>
            </a:r>
            <a:r>
              <a:rPr lang="el-GR" b="1" i="1" dirty="0">
                <a:latin typeface="Times New Roman" pitchFamily="18" charset="0"/>
                <a:cs typeface="Times New Roman" pitchFamily="18" charset="0"/>
              </a:rPr>
              <a:t>φ</a:t>
            </a:r>
            <a:r>
              <a:rPr lang="en-US" dirty="0">
                <a:latin typeface="Times New Roman" pitchFamily="18" charset="0"/>
              </a:rPr>
              <a:t>(</a:t>
            </a:r>
            <a:r>
              <a:rPr lang="en-US" b="1" dirty="0">
                <a:latin typeface="Times New Roman" pitchFamily="18" charset="0"/>
              </a:rPr>
              <a:t>y</a:t>
            </a:r>
            <a:r>
              <a:rPr lang="en-US" dirty="0">
                <a:latin typeface="Times New Roman" pitchFamily="18" charset="0"/>
              </a:rPr>
              <a:t>)</a:t>
            </a:r>
          </a:p>
          <a:p>
            <a:pPr>
              <a:buFontTx/>
              <a:buChar char="•"/>
            </a:pPr>
            <a:endParaRPr lang="en-US" sz="900" dirty="0"/>
          </a:p>
          <a:p>
            <a:r>
              <a:rPr lang="en-US" dirty="0"/>
              <a:t>	(to be valid, the kernel function must satisfy </a:t>
            </a:r>
            <a:r>
              <a:rPr lang="en-US" i="1" dirty="0"/>
              <a:t>Mercer’s condition</a:t>
            </a:r>
            <a:r>
              <a:rPr lang="en-US" dirty="0"/>
              <a:t>)</a:t>
            </a:r>
          </a:p>
          <a:p>
            <a:pPr>
              <a:buFontTx/>
              <a:buChar char="•"/>
            </a:pPr>
            <a:endParaRPr lang="en-US" dirty="0" smtClean="0"/>
          </a:p>
        </p:txBody>
      </p:sp>
    </p:spTree>
    <p:extLst>
      <p:ext uri="{BB962C8B-B14F-4D97-AF65-F5344CB8AC3E}">
        <p14:creationId xmlns:p14="http://schemas.microsoft.com/office/powerpoint/2010/main" val="20055656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smtClean="0"/>
              <a:t>The kernel trick</a:t>
            </a:r>
          </a:p>
        </p:txBody>
      </p:sp>
      <p:sp>
        <p:nvSpPr>
          <p:cNvPr id="1088515" name="Rectangle 3"/>
          <p:cNvSpPr>
            <a:spLocks noGrp="1" noChangeArrowheads="1"/>
          </p:cNvSpPr>
          <p:nvPr>
            <p:ph type="body" idx="1"/>
          </p:nvPr>
        </p:nvSpPr>
        <p:spPr>
          <a:xfrm>
            <a:off x="457200" y="914400"/>
            <a:ext cx="8229600" cy="5257800"/>
          </a:xfrm>
        </p:spPr>
        <p:txBody>
          <a:bodyPr/>
          <a:lstStyle/>
          <a:p>
            <a:pPr>
              <a:buFontTx/>
              <a:buChar char="•"/>
            </a:pPr>
            <a:r>
              <a:rPr lang="en-US" dirty="0" smtClean="0"/>
              <a:t>Linear SVM decision function:</a:t>
            </a:r>
          </a:p>
          <a:p>
            <a:pPr>
              <a:buFontTx/>
              <a:buChar char="•"/>
            </a:pPr>
            <a:endParaRPr lang="en-US" dirty="0"/>
          </a:p>
          <a:p>
            <a:pPr>
              <a:buFontTx/>
              <a:buChar char="•"/>
            </a:pPr>
            <a:endParaRPr lang="en-US" dirty="0" smtClean="0"/>
          </a:p>
          <a:p>
            <a:pPr>
              <a:buFontTx/>
              <a:buChar char="•"/>
            </a:pPr>
            <a:endParaRPr lang="en-US" dirty="0"/>
          </a:p>
          <a:p>
            <a:pPr>
              <a:buFontTx/>
              <a:buChar char="•"/>
            </a:pPr>
            <a:endParaRPr lang="en-US" dirty="0" smtClean="0"/>
          </a:p>
        </p:txBody>
      </p:sp>
      <p:sp>
        <p:nvSpPr>
          <p:cNvPr id="9221" name="Text Box 7"/>
          <p:cNvSpPr txBox="1">
            <a:spLocks noChangeArrowheads="1"/>
          </p:cNvSpPr>
          <p:nvPr/>
        </p:nvSpPr>
        <p:spPr bwMode="auto">
          <a:xfrm>
            <a:off x="0" y="6208713"/>
            <a:ext cx="9144000" cy="641350"/>
          </a:xfrm>
          <a:prstGeom prst="rect">
            <a:avLst/>
          </a:prstGeom>
          <a:noFill/>
          <a:ln w="9525">
            <a:noFill/>
            <a:miter lim="800000"/>
            <a:headEnd/>
            <a:tailEnd/>
          </a:ln>
        </p:spPr>
        <p:txBody>
          <a:bodyPr>
            <a:spAutoFit/>
          </a:bodyPr>
          <a:lstStyle/>
          <a:p>
            <a:pPr eaLnBrk="0" hangingPunct="0"/>
            <a:r>
              <a:rPr lang="en-US">
                <a:solidFill>
                  <a:srgbClr val="000000"/>
                </a:solidFill>
                <a:cs typeface="Arial" charset="0"/>
              </a:rPr>
              <a:t>C. Burges, </a:t>
            </a:r>
            <a:r>
              <a:rPr lang="en-US">
                <a:solidFill>
                  <a:srgbClr val="000000"/>
                </a:solidFill>
                <a:cs typeface="Arial" charset="0"/>
                <a:hlinkClick r:id="rId4"/>
              </a:rPr>
              <a:t>A Tutorial on Support Vector Machines for Pattern Recognition</a:t>
            </a:r>
            <a:r>
              <a:rPr lang="en-US">
                <a:solidFill>
                  <a:srgbClr val="000000"/>
                </a:solidFill>
                <a:cs typeface="Arial" charset="0"/>
              </a:rPr>
              <a:t>,  Data Mining and Knowledge Discovery, 1998 </a:t>
            </a:r>
          </a:p>
        </p:txBody>
      </p:sp>
      <p:graphicFrame>
        <p:nvGraphicFramePr>
          <p:cNvPr id="6" name="Object 6"/>
          <p:cNvGraphicFramePr>
            <a:graphicFrameLocks noChangeAspect="1"/>
          </p:cNvGraphicFramePr>
          <p:nvPr>
            <p:extLst>
              <p:ext uri="{D42A27DB-BD31-4B8C-83A1-F6EECF244321}">
                <p14:modId xmlns:p14="http://schemas.microsoft.com/office/powerpoint/2010/main" val="1164417474"/>
              </p:ext>
            </p:extLst>
          </p:nvPr>
        </p:nvGraphicFramePr>
        <p:xfrm>
          <a:off x="2133600" y="1828800"/>
          <a:ext cx="4572000" cy="727075"/>
        </p:xfrm>
        <a:graphic>
          <a:graphicData uri="http://schemas.openxmlformats.org/presentationml/2006/ole">
            <mc:AlternateContent xmlns:mc="http://schemas.openxmlformats.org/markup-compatibility/2006">
              <mc:Choice xmlns:v="urn:schemas-microsoft-com:vml" Requires="v">
                <p:oleObj spid="_x0000_s122916" name="Equation" r:id="rId5" imgW="1676160" imgH="266400" progId="Equation.3">
                  <p:embed/>
                </p:oleObj>
              </mc:Choice>
              <mc:Fallback>
                <p:oleObj name="Equation" r:id="rId5" imgW="1676160" imgH="26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1828800"/>
                        <a:ext cx="457200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Line 12"/>
          <p:cNvSpPr>
            <a:spLocks noChangeShapeType="1"/>
          </p:cNvSpPr>
          <p:nvPr/>
        </p:nvSpPr>
        <p:spPr bwMode="auto">
          <a:xfrm flipV="1">
            <a:off x="3448050" y="2520950"/>
            <a:ext cx="1143000" cy="838200"/>
          </a:xfrm>
          <a:prstGeom prst="line">
            <a:avLst/>
          </a:prstGeom>
          <a:noFill/>
          <a:ln w="9525">
            <a:solidFill>
              <a:srgbClr val="FF0000"/>
            </a:solidFill>
            <a:round/>
            <a:headEnd/>
            <a:tailEnd type="triangle" w="med" len="med"/>
          </a:ln>
        </p:spPr>
        <p:txBody>
          <a:bodyPr/>
          <a:lstStyle/>
          <a:p>
            <a:pPr eaLnBrk="0" hangingPunct="0"/>
            <a:endParaRPr lang="en-US" sz="2400">
              <a:solidFill>
                <a:srgbClr val="000000"/>
              </a:solidFill>
              <a:cs typeface="Arial" charset="0"/>
            </a:endParaRPr>
          </a:p>
        </p:txBody>
      </p:sp>
      <p:sp>
        <p:nvSpPr>
          <p:cNvPr id="8" name="Line 13"/>
          <p:cNvSpPr>
            <a:spLocks noChangeShapeType="1"/>
          </p:cNvSpPr>
          <p:nvPr/>
        </p:nvSpPr>
        <p:spPr bwMode="auto">
          <a:xfrm flipV="1">
            <a:off x="4819650" y="2520950"/>
            <a:ext cx="381000" cy="838200"/>
          </a:xfrm>
          <a:prstGeom prst="line">
            <a:avLst/>
          </a:prstGeom>
          <a:noFill/>
          <a:ln w="9525">
            <a:solidFill>
              <a:srgbClr val="FF0000"/>
            </a:solidFill>
            <a:round/>
            <a:headEnd/>
            <a:tailEnd type="triangle" w="med" len="med"/>
          </a:ln>
        </p:spPr>
        <p:txBody>
          <a:bodyPr/>
          <a:lstStyle/>
          <a:p>
            <a:pPr eaLnBrk="0" hangingPunct="0"/>
            <a:endParaRPr lang="en-US" sz="2400">
              <a:solidFill>
                <a:srgbClr val="000000"/>
              </a:solidFill>
              <a:cs typeface="Arial" charset="0"/>
            </a:endParaRPr>
          </a:p>
        </p:txBody>
      </p:sp>
      <p:sp>
        <p:nvSpPr>
          <p:cNvPr id="9" name="Text Box 14"/>
          <p:cNvSpPr txBox="1">
            <a:spLocks noChangeArrowheads="1"/>
          </p:cNvSpPr>
          <p:nvPr/>
        </p:nvSpPr>
        <p:spPr bwMode="auto">
          <a:xfrm>
            <a:off x="4281488" y="3359150"/>
            <a:ext cx="1346200" cy="831850"/>
          </a:xfrm>
          <a:prstGeom prst="rect">
            <a:avLst/>
          </a:prstGeom>
          <a:noFill/>
          <a:ln w="9525">
            <a:solidFill>
              <a:srgbClr val="FF0000"/>
            </a:solidFill>
            <a:miter lim="800000"/>
            <a:headEnd/>
            <a:tailEnd/>
          </a:ln>
        </p:spPr>
        <p:txBody>
          <a:bodyPr wrap="none">
            <a:spAutoFit/>
          </a:bodyPr>
          <a:lstStyle/>
          <a:p>
            <a:pPr algn="ctr" eaLnBrk="0" hangingPunct="0"/>
            <a:r>
              <a:rPr lang="en-US" sz="2400">
                <a:solidFill>
                  <a:srgbClr val="000000"/>
                </a:solidFill>
                <a:cs typeface="Arial" charset="0"/>
              </a:rPr>
              <a:t>Support </a:t>
            </a:r>
            <a:br>
              <a:rPr lang="en-US" sz="2400">
                <a:solidFill>
                  <a:srgbClr val="000000"/>
                </a:solidFill>
                <a:cs typeface="Arial" charset="0"/>
              </a:rPr>
            </a:br>
            <a:r>
              <a:rPr lang="en-US" sz="2400">
                <a:solidFill>
                  <a:srgbClr val="000000"/>
                </a:solidFill>
                <a:cs typeface="Arial" charset="0"/>
              </a:rPr>
              <a:t>vector</a:t>
            </a:r>
          </a:p>
        </p:txBody>
      </p:sp>
      <p:sp>
        <p:nvSpPr>
          <p:cNvPr id="10" name="Text Box 15"/>
          <p:cNvSpPr txBox="1">
            <a:spLocks noChangeArrowheads="1"/>
          </p:cNvSpPr>
          <p:nvPr/>
        </p:nvSpPr>
        <p:spPr bwMode="auto">
          <a:xfrm>
            <a:off x="2667000" y="3359150"/>
            <a:ext cx="1212850" cy="831850"/>
          </a:xfrm>
          <a:prstGeom prst="rect">
            <a:avLst/>
          </a:prstGeom>
          <a:noFill/>
          <a:ln w="9525">
            <a:solidFill>
              <a:srgbClr val="FF0000"/>
            </a:solidFill>
            <a:miter lim="800000"/>
            <a:headEnd/>
            <a:tailEnd/>
          </a:ln>
        </p:spPr>
        <p:txBody>
          <a:bodyPr wrap="none">
            <a:spAutoFit/>
          </a:bodyPr>
          <a:lstStyle/>
          <a:p>
            <a:pPr algn="ctr" eaLnBrk="0" hangingPunct="0"/>
            <a:r>
              <a:rPr lang="en-US" sz="2400">
                <a:solidFill>
                  <a:srgbClr val="000000"/>
                </a:solidFill>
                <a:cs typeface="Arial" charset="0"/>
              </a:rPr>
              <a:t>learned</a:t>
            </a:r>
            <a:br>
              <a:rPr lang="en-US" sz="2400">
                <a:solidFill>
                  <a:srgbClr val="000000"/>
                </a:solidFill>
                <a:cs typeface="Arial" charset="0"/>
              </a:rPr>
            </a:br>
            <a:r>
              <a:rPr lang="en-US" sz="2400">
                <a:solidFill>
                  <a:srgbClr val="000000"/>
                </a:solidFill>
                <a:cs typeface="Arial" charset="0"/>
              </a:rPr>
              <a:t>weight</a:t>
            </a:r>
          </a:p>
        </p:txBody>
      </p:sp>
    </p:spTree>
    <p:extLst>
      <p:ext uri="{BB962C8B-B14F-4D97-AF65-F5344CB8AC3E}">
        <p14:creationId xmlns:p14="http://schemas.microsoft.com/office/powerpoint/2010/main" val="331818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885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5" grpId="0" build="p"/>
      <p:bldP spid="7" grpId="0" animBg="1"/>
      <p:bldP spid="8" grpId="0" animBg="1"/>
      <p:bldP spid="9" grpId="0" animBg="1"/>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smtClean="0"/>
              <a:t>The kernel trick</a:t>
            </a:r>
          </a:p>
        </p:txBody>
      </p:sp>
      <p:sp>
        <p:nvSpPr>
          <p:cNvPr id="1088515" name="Rectangle 3"/>
          <p:cNvSpPr>
            <a:spLocks noGrp="1" noChangeArrowheads="1"/>
          </p:cNvSpPr>
          <p:nvPr>
            <p:ph type="body" idx="1"/>
          </p:nvPr>
        </p:nvSpPr>
        <p:spPr>
          <a:xfrm>
            <a:off x="457200" y="914400"/>
            <a:ext cx="8229600" cy="5257800"/>
          </a:xfrm>
        </p:spPr>
        <p:txBody>
          <a:bodyPr/>
          <a:lstStyle/>
          <a:p>
            <a:pPr>
              <a:buFontTx/>
              <a:buChar char="•"/>
            </a:pPr>
            <a:r>
              <a:rPr lang="en-US" dirty="0" smtClean="0"/>
              <a:t>Linear SVM decision function:</a:t>
            </a:r>
          </a:p>
          <a:p>
            <a:pPr>
              <a:buFontTx/>
              <a:buChar char="•"/>
            </a:pPr>
            <a:endParaRPr lang="en-US" dirty="0"/>
          </a:p>
          <a:p>
            <a:pPr>
              <a:buFontTx/>
              <a:buChar char="•"/>
            </a:pPr>
            <a:endParaRPr lang="en-US" dirty="0" smtClean="0"/>
          </a:p>
          <a:p>
            <a:pPr marL="0" indent="0"/>
            <a:endParaRPr lang="en-US" dirty="0" smtClean="0"/>
          </a:p>
          <a:p>
            <a:pPr>
              <a:buFontTx/>
              <a:buChar char="•"/>
            </a:pPr>
            <a:r>
              <a:rPr lang="en-US" dirty="0" smtClean="0"/>
              <a:t>Kernel SVM decision function:</a:t>
            </a:r>
          </a:p>
          <a:p>
            <a:pPr>
              <a:buFontTx/>
              <a:buChar char="•"/>
            </a:pPr>
            <a:endParaRPr lang="en-US" dirty="0" smtClean="0"/>
          </a:p>
          <a:p>
            <a:pPr>
              <a:buFontTx/>
              <a:buChar char="•"/>
            </a:pPr>
            <a:endParaRPr lang="en-US" dirty="0"/>
          </a:p>
          <a:p>
            <a:pPr>
              <a:buFontTx/>
              <a:buChar char="•"/>
            </a:pPr>
            <a:endParaRPr lang="en-US" dirty="0" smtClean="0"/>
          </a:p>
          <a:p>
            <a:pPr>
              <a:buFontTx/>
              <a:buChar char="•"/>
            </a:pPr>
            <a:r>
              <a:rPr lang="en-US" dirty="0" smtClean="0"/>
              <a:t>This gives a nonlinear decision boundary in the original feature space</a:t>
            </a:r>
            <a:endParaRPr lang="el-GR" dirty="0" smtClean="0"/>
          </a:p>
        </p:txBody>
      </p:sp>
      <p:graphicFrame>
        <p:nvGraphicFramePr>
          <p:cNvPr id="1088518" name="Object 6"/>
          <p:cNvGraphicFramePr>
            <a:graphicFrameLocks noGrp="1" noChangeAspect="1"/>
          </p:cNvGraphicFramePr>
          <p:nvPr>
            <p:ph sz="half" idx="4294967295"/>
            <p:extLst>
              <p:ext uri="{D42A27DB-BD31-4B8C-83A1-F6EECF244321}">
                <p14:modId xmlns:p14="http://schemas.microsoft.com/office/powerpoint/2010/main" val="973111786"/>
              </p:ext>
            </p:extLst>
          </p:nvPr>
        </p:nvGraphicFramePr>
        <p:xfrm>
          <a:off x="1358900" y="3814763"/>
          <a:ext cx="6605588" cy="833437"/>
        </p:xfrm>
        <a:graphic>
          <a:graphicData uri="http://schemas.openxmlformats.org/presentationml/2006/ole">
            <mc:AlternateContent xmlns:mc="http://schemas.openxmlformats.org/markup-compatibility/2006">
              <mc:Choice xmlns:v="urn:schemas-microsoft-com:vml" Requires="v">
                <p:oleObj spid="_x0000_s123974" name="Equation" r:id="rId4" imgW="2717640" imgH="342720" progId="Equation.3">
                  <p:embed/>
                </p:oleObj>
              </mc:Choice>
              <mc:Fallback>
                <p:oleObj name="Equation" r:id="rId4" imgW="2717640" imgH="342720" progId="Equation.3">
                  <p:embed/>
                  <p:pic>
                    <p:nvPicPr>
                      <p:cNvPr id="0" name=""/>
                      <p:cNvPicPr>
                        <a:picLocks noChangeAspect="1" noChangeArrowheads="1"/>
                      </p:cNvPicPr>
                      <p:nvPr/>
                    </p:nvPicPr>
                    <p:blipFill>
                      <a:blip r:embed="rId5"/>
                      <a:srcRect/>
                      <a:stretch>
                        <a:fillRect/>
                      </a:stretch>
                    </p:blipFill>
                    <p:spPr bwMode="auto">
                      <a:xfrm>
                        <a:off x="1358900" y="3814763"/>
                        <a:ext cx="6605588" cy="833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1" name="Text Box 7"/>
          <p:cNvSpPr txBox="1">
            <a:spLocks noChangeArrowheads="1"/>
          </p:cNvSpPr>
          <p:nvPr/>
        </p:nvSpPr>
        <p:spPr bwMode="auto">
          <a:xfrm>
            <a:off x="0" y="6208713"/>
            <a:ext cx="9144000" cy="641350"/>
          </a:xfrm>
          <a:prstGeom prst="rect">
            <a:avLst/>
          </a:prstGeom>
          <a:noFill/>
          <a:ln w="9525">
            <a:noFill/>
            <a:miter lim="800000"/>
            <a:headEnd/>
            <a:tailEnd/>
          </a:ln>
        </p:spPr>
        <p:txBody>
          <a:bodyPr>
            <a:spAutoFit/>
          </a:bodyPr>
          <a:lstStyle/>
          <a:p>
            <a:pPr eaLnBrk="0" hangingPunct="0"/>
            <a:r>
              <a:rPr lang="en-US">
                <a:solidFill>
                  <a:srgbClr val="000000"/>
                </a:solidFill>
                <a:cs typeface="Arial" charset="0"/>
              </a:rPr>
              <a:t>C. Burges, </a:t>
            </a:r>
            <a:r>
              <a:rPr lang="en-US">
                <a:solidFill>
                  <a:srgbClr val="000000"/>
                </a:solidFill>
                <a:cs typeface="Arial" charset="0"/>
                <a:hlinkClick r:id="rId6"/>
              </a:rPr>
              <a:t>A Tutorial on Support Vector Machines for Pattern Recognition</a:t>
            </a:r>
            <a:r>
              <a:rPr lang="en-US">
                <a:solidFill>
                  <a:srgbClr val="000000"/>
                </a:solidFill>
                <a:cs typeface="Arial" charset="0"/>
              </a:rPr>
              <a:t>,  Data Mining and Knowledge Discovery, 1998 </a:t>
            </a:r>
          </a:p>
        </p:txBody>
      </p:sp>
      <p:graphicFrame>
        <p:nvGraphicFramePr>
          <p:cNvPr id="6" name="Object 6"/>
          <p:cNvGraphicFramePr>
            <a:graphicFrameLocks noChangeAspect="1"/>
          </p:cNvGraphicFramePr>
          <p:nvPr>
            <p:extLst>
              <p:ext uri="{D42A27DB-BD31-4B8C-83A1-F6EECF244321}">
                <p14:modId xmlns:p14="http://schemas.microsoft.com/office/powerpoint/2010/main" val="2737473022"/>
              </p:ext>
            </p:extLst>
          </p:nvPr>
        </p:nvGraphicFramePr>
        <p:xfrm>
          <a:off x="2133600" y="1828800"/>
          <a:ext cx="4572000" cy="727075"/>
        </p:xfrm>
        <a:graphic>
          <a:graphicData uri="http://schemas.openxmlformats.org/presentationml/2006/ole">
            <mc:AlternateContent xmlns:mc="http://schemas.openxmlformats.org/markup-compatibility/2006">
              <mc:Choice xmlns:v="urn:schemas-microsoft-com:vml" Requires="v">
                <p:oleObj spid="_x0000_s123975" name="Equation" r:id="rId7" imgW="1676160" imgH="266400" progId="Equation.3">
                  <p:embed/>
                </p:oleObj>
              </mc:Choice>
              <mc:Fallback>
                <p:oleObj name="Equation" r:id="rId7" imgW="1676160" imgH="26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1828800"/>
                        <a:ext cx="457200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183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 kernel:</a:t>
            </a:r>
            <a:endParaRPr lang="en-US" dirty="0"/>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219201"/>
            <a:ext cx="5676899" cy="2675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299" y="3886200"/>
            <a:ext cx="5638800" cy="2620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3"/>
          <p:cNvGraphicFramePr>
            <a:graphicFrameLocks noChangeAspect="1"/>
          </p:cNvGraphicFramePr>
          <p:nvPr>
            <p:extLst>
              <p:ext uri="{D42A27DB-BD31-4B8C-83A1-F6EECF244321}">
                <p14:modId xmlns:p14="http://schemas.microsoft.com/office/powerpoint/2010/main" val="3063616308"/>
              </p:ext>
            </p:extLst>
          </p:nvPr>
        </p:nvGraphicFramePr>
        <p:xfrm>
          <a:off x="4419600" y="152400"/>
          <a:ext cx="3774099" cy="685800"/>
        </p:xfrm>
        <a:graphic>
          <a:graphicData uri="http://schemas.openxmlformats.org/presentationml/2006/ole">
            <mc:AlternateContent xmlns:mc="http://schemas.openxmlformats.org/markup-compatibility/2006">
              <mc:Choice xmlns:v="urn:schemas-microsoft-com:vml" Requires="v">
                <p:oleObj spid="_x0000_s124965" name="Equation" r:id="rId5" imgW="1257120" imgH="228600" progId="Equation.3">
                  <p:embed/>
                </p:oleObj>
              </mc:Choice>
              <mc:Fallback>
                <p:oleObj name="Equation" r:id="rId5" imgW="1257120" imgH="228600" progId="Equation.3">
                  <p:embed/>
                  <p:pic>
                    <p:nvPicPr>
                      <p:cNvPr id="0" name=""/>
                      <p:cNvPicPr>
                        <a:picLocks noChangeAspect="1" noChangeArrowheads="1"/>
                      </p:cNvPicPr>
                      <p:nvPr/>
                    </p:nvPicPr>
                    <p:blipFill>
                      <a:blip r:embed="rId6"/>
                      <a:srcRect/>
                      <a:stretch>
                        <a:fillRect/>
                      </a:stretch>
                    </p:blipFill>
                    <p:spPr bwMode="auto">
                      <a:xfrm>
                        <a:off x="4419600" y="152400"/>
                        <a:ext cx="3774099" cy="6858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0113851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Gaussian kernel</a:t>
            </a:r>
            <a:endParaRPr lang="en-US" dirty="0"/>
          </a:p>
        </p:txBody>
      </p:sp>
      <p:sp>
        <p:nvSpPr>
          <p:cNvPr id="3" name="Content Placeholder 2"/>
          <p:cNvSpPr>
            <a:spLocks noGrp="1"/>
          </p:cNvSpPr>
          <p:nvPr>
            <p:ph idx="1"/>
          </p:nvPr>
        </p:nvSpPr>
        <p:spPr>
          <a:xfrm>
            <a:off x="609600" y="914400"/>
            <a:ext cx="8001000" cy="5257800"/>
          </a:xfrm>
        </p:spPr>
        <p:txBody>
          <a:bodyPr/>
          <a:lstStyle/>
          <a:p>
            <a:pPr marL="457200" indent="-457200">
              <a:buFont typeface="Arial" pitchFamily="34" charset="0"/>
              <a:buChar char="•"/>
            </a:pPr>
            <a:r>
              <a:rPr lang="en-US" dirty="0" smtClean="0"/>
              <a:t>Also known as the radial basis function (RBF) kernel:</a:t>
            </a:r>
          </a:p>
          <a:p>
            <a:pPr marL="457200" indent="-457200">
              <a:buFont typeface="Arial" pitchFamily="34" charset="0"/>
              <a:buChar char="•"/>
            </a:pPr>
            <a:endParaRPr lang="en-US" dirty="0"/>
          </a:p>
          <a:p>
            <a:pPr marL="457200" indent="-457200">
              <a:buFont typeface="Arial" pitchFamily="34" charset="0"/>
              <a:buChar char="•"/>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1157657418"/>
              </p:ext>
            </p:extLst>
          </p:nvPr>
        </p:nvGraphicFramePr>
        <p:xfrm>
          <a:off x="1828800" y="1676400"/>
          <a:ext cx="5335588" cy="1295400"/>
        </p:xfrm>
        <a:graphic>
          <a:graphicData uri="http://schemas.openxmlformats.org/presentationml/2006/ole">
            <mc:AlternateContent xmlns:mc="http://schemas.openxmlformats.org/markup-compatibility/2006">
              <mc:Choice xmlns:v="urn:schemas-microsoft-com:vml" Requires="v">
                <p:oleObj spid="_x0000_s125988" name="Equation" r:id="rId3" imgW="1777680" imgH="431640" progId="Equation.3">
                  <p:embed/>
                </p:oleObj>
              </mc:Choice>
              <mc:Fallback>
                <p:oleObj name="Equation" r:id="rId3" imgW="1777680" imgH="431640" progId="Equation.3">
                  <p:embed/>
                  <p:pic>
                    <p:nvPicPr>
                      <p:cNvPr id="0" name=""/>
                      <p:cNvPicPr>
                        <a:picLocks noChangeAspect="1" noChangeArrowheads="1"/>
                      </p:cNvPicPr>
                      <p:nvPr/>
                    </p:nvPicPr>
                    <p:blipFill>
                      <a:blip r:embed="rId4"/>
                      <a:srcRect/>
                      <a:stretch>
                        <a:fillRect/>
                      </a:stretch>
                    </p:blipFill>
                    <p:spPr bwMode="auto">
                      <a:xfrm>
                        <a:off x="1828800" y="1676400"/>
                        <a:ext cx="53355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4"/>
          <p:cNvPicPr>
            <a:picLocks noChangeAspect="1"/>
          </p:cNvPicPr>
          <p:nvPr/>
        </p:nvPicPr>
        <p:blipFill rotWithShape="1">
          <a:blip r:embed="rId5"/>
          <a:srcRect l="48769" t="-1" r="4930" b="15796"/>
          <a:stretch/>
        </p:blipFill>
        <p:spPr>
          <a:xfrm>
            <a:off x="3810000" y="3079623"/>
            <a:ext cx="2667000" cy="2980944"/>
          </a:xfrm>
          <a:prstGeom prst="rect">
            <a:avLst/>
          </a:prstGeom>
        </p:spPr>
      </p:pic>
      <p:sp>
        <p:nvSpPr>
          <p:cNvPr id="6" name="TextBox 5"/>
          <p:cNvSpPr txBox="1"/>
          <p:nvPr/>
        </p:nvSpPr>
        <p:spPr>
          <a:xfrm>
            <a:off x="4267200" y="6248400"/>
            <a:ext cx="937914" cy="369332"/>
          </a:xfrm>
          <a:prstGeom prst="rect">
            <a:avLst/>
          </a:prstGeom>
          <a:noFill/>
        </p:spPr>
        <p:txBody>
          <a:bodyPr wrap="none" rtlCol="0">
            <a:spAutoFit/>
          </a:bodyPr>
          <a:lstStyle/>
          <a:p>
            <a:r>
              <a:rPr lang="en-US" dirty="0" smtClean="0">
                <a:solidFill>
                  <a:srgbClr val="000000"/>
                </a:solidFill>
              </a:rPr>
              <a:t>||</a:t>
            </a:r>
            <a:r>
              <a:rPr lang="en-US" b="1" dirty="0" smtClean="0">
                <a:solidFill>
                  <a:srgbClr val="000000"/>
                </a:solidFill>
              </a:rPr>
              <a:t>x</a:t>
            </a:r>
            <a:r>
              <a:rPr lang="en-US" dirty="0" smtClean="0">
                <a:solidFill>
                  <a:srgbClr val="000000"/>
                </a:solidFill>
              </a:rPr>
              <a:t> – </a:t>
            </a:r>
            <a:r>
              <a:rPr lang="en-US" b="1" dirty="0" smtClean="0">
                <a:solidFill>
                  <a:srgbClr val="000000"/>
                </a:solidFill>
              </a:rPr>
              <a:t>y</a:t>
            </a:r>
            <a:r>
              <a:rPr lang="en-US" dirty="0" smtClean="0">
                <a:solidFill>
                  <a:srgbClr val="000000"/>
                </a:solidFill>
              </a:rPr>
              <a:t>||</a:t>
            </a:r>
            <a:endParaRPr lang="en-US" dirty="0">
              <a:solidFill>
                <a:srgbClr val="000000"/>
              </a:solidFill>
            </a:endParaRPr>
          </a:p>
        </p:txBody>
      </p:sp>
      <p:sp>
        <p:nvSpPr>
          <p:cNvPr id="7" name="TextBox 6"/>
          <p:cNvSpPr txBox="1"/>
          <p:nvPr/>
        </p:nvSpPr>
        <p:spPr>
          <a:xfrm>
            <a:off x="2895600" y="4572000"/>
            <a:ext cx="877389" cy="369332"/>
          </a:xfrm>
          <a:prstGeom prst="rect">
            <a:avLst/>
          </a:prstGeom>
          <a:noFill/>
        </p:spPr>
        <p:txBody>
          <a:bodyPr wrap="none" rtlCol="0">
            <a:spAutoFit/>
          </a:bodyPr>
          <a:lstStyle/>
          <a:p>
            <a:r>
              <a:rPr lang="en-US" dirty="0" smtClean="0">
                <a:solidFill>
                  <a:srgbClr val="000000"/>
                </a:solidFill>
              </a:rPr>
              <a:t>K(</a:t>
            </a:r>
            <a:r>
              <a:rPr lang="en-US" b="1" dirty="0" smtClean="0">
                <a:solidFill>
                  <a:srgbClr val="000000"/>
                </a:solidFill>
              </a:rPr>
              <a:t>x</a:t>
            </a:r>
            <a:r>
              <a:rPr lang="en-US" dirty="0" smtClean="0">
                <a:solidFill>
                  <a:srgbClr val="000000"/>
                </a:solidFill>
              </a:rPr>
              <a:t>, </a:t>
            </a:r>
            <a:r>
              <a:rPr lang="en-US" b="1" dirty="0" smtClean="0">
                <a:solidFill>
                  <a:srgbClr val="000000"/>
                </a:solidFill>
              </a:rPr>
              <a:t>y</a:t>
            </a:r>
            <a:r>
              <a:rPr lang="en-US" dirty="0">
                <a:solidFill>
                  <a:srgbClr val="000000"/>
                </a:solidFill>
              </a:rPr>
              <a:t>)</a:t>
            </a:r>
          </a:p>
        </p:txBody>
      </p:sp>
    </p:spTree>
    <p:extLst>
      <p:ext uri="{BB962C8B-B14F-4D97-AF65-F5344CB8AC3E}">
        <p14:creationId xmlns:p14="http://schemas.microsoft.com/office/powerpoint/2010/main" val="11201184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Gaussian kernel</a:t>
            </a:r>
            <a:endParaRPr lang="en-US" dirty="0"/>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329" y="1096108"/>
            <a:ext cx="6662737" cy="5360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bwMode="auto">
          <a:xfrm>
            <a:off x="2667000" y="2057400"/>
            <a:ext cx="1066800" cy="838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2667000" y="2057400"/>
            <a:ext cx="1676400"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1828800" y="1752600"/>
            <a:ext cx="812274" cy="461665"/>
          </a:xfrm>
          <a:prstGeom prst="rect">
            <a:avLst/>
          </a:prstGeom>
          <a:noFill/>
        </p:spPr>
        <p:txBody>
          <a:bodyPr wrap="none" rtlCol="0">
            <a:spAutoFit/>
          </a:bodyPr>
          <a:lstStyle/>
          <a:p>
            <a:pPr eaLnBrk="0" hangingPunct="0"/>
            <a:r>
              <a:rPr lang="en-US" sz="2400" dirty="0" smtClean="0">
                <a:solidFill>
                  <a:srgbClr val="000000"/>
                </a:solidFill>
                <a:cs typeface="Arial" charset="0"/>
              </a:rPr>
              <a:t>SV’s</a:t>
            </a:r>
            <a:endParaRPr lang="en-US" sz="2400" dirty="0">
              <a:solidFill>
                <a:srgbClr val="000000"/>
              </a:solidFill>
              <a:cs typeface="Arial" charset="0"/>
            </a:endParaRPr>
          </a:p>
        </p:txBody>
      </p:sp>
    </p:spTree>
    <p:extLst>
      <p:ext uri="{BB962C8B-B14F-4D97-AF65-F5344CB8AC3E}">
        <p14:creationId xmlns:p14="http://schemas.microsoft.com/office/powerpoint/2010/main" val="207295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a:t>
            </a:r>
            <a:endParaRPr lang="en-US" dirty="0"/>
          </a:p>
        </p:txBody>
      </p:sp>
      <p:sp>
        <p:nvSpPr>
          <p:cNvPr id="3" name="Content Placeholder 2"/>
          <p:cNvSpPr>
            <a:spLocks noGrp="1"/>
          </p:cNvSpPr>
          <p:nvPr>
            <p:ph idx="1"/>
          </p:nvPr>
        </p:nvSpPr>
        <p:spPr/>
        <p:txBody>
          <a:bodyPr/>
          <a:lstStyle/>
          <a:p>
            <a:r>
              <a:rPr lang="en-US" dirty="0" smtClean="0"/>
              <a:t>Given a 3D model M and the image I of an object, we ask: could I be the image of M?</a:t>
            </a:r>
            <a:endParaRPr lang="en-US" dirty="0"/>
          </a:p>
        </p:txBody>
      </p:sp>
    </p:spTree>
    <p:extLst>
      <p:ext uri="{BB962C8B-B14F-4D97-AF65-F5344CB8AC3E}">
        <p14:creationId xmlns:p14="http://schemas.microsoft.com/office/powerpoint/2010/main" val="17228098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Kernels for histograms</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smtClean="0"/>
              <a:t>Histogram intersection:</a:t>
            </a:r>
          </a:p>
          <a:p>
            <a:pPr marL="457200" indent="-457200">
              <a:buFont typeface="Arial"/>
              <a:buChar char="•"/>
            </a:pPr>
            <a:endParaRPr lang="en-US" dirty="0"/>
          </a:p>
          <a:p>
            <a:pPr marL="457200" indent="-457200">
              <a:buFont typeface="Arial"/>
              <a:buChar char="•"/>
            </a:pPr>
            <a:endParaRPr lang="en-US" dirty="0" smtClean="0"/>
          </a:p>
          <a:p>
            <a:pPr marL="457200" indent="-457200">
              <a:buFont typeface="Arial"/>
              <a:buChar char="•"/>
            </a:pPr>
            <a:endParaRPr lang="en-US" dirty="0"/>
          </a:p>
          <a:p>
            <a:pPr marL="457200" indent="-457200">
              <a:buFont typeface="Arial"/>
              <a:buChar char="•"/>
            </a:pPr>
            <a:r>
              <a:rPr lang="en-US" dirty="0" smtClean="0"/>
              <a:t>Square root (Bhattacharyya kernel):</a:t>
            </a:r>
            <a:endParaRPr lang="en-US" dirty="0"/>
          </a:p>
        </p:txBody>
      </p:sp>
      <p:graphicFrame>
        <p:nvGraphicFramePr>
          <p:cNvPr id="4" name="Object 4"/>
          <p:cNvGraphicFramePr>
            <a:graphicFrameLocks noChangeAspect="1"/>
          </p:cNvGraphicFramePr>
          <p:nvPr>
            <p:extLst>
              <p:ext uri="{D42A27DB-BD31-4B8C-83A1-F6EECF244321}">
                <p14:modId xmlns:p14="http://schemas.microsoft.com/office/powerpoint/2010/main" val="635881064"/>
              </p:ext>
            </p:extLst>
          </p:nvPr>
        </p:nvGraphicFramePr>
        <p:xfrm>
          <a:off x="2606675" y="1571625"/>
          <a:ext cx="4160838" cy="1054100"/>
        </p:xfrm>
        <a:graphic>
          <a:graphicData uri="http://schemas.openxmlformats.org/presentationml/2006/ole">
            <mc:AlternateContent xmlns:mc="http://schemas.openxmlformats.org/markup-compatibility/2006">
              <mc:Choice xmlns:v="urn:schemas-microsoft-com:vml" Requires="v">
                <p:oleObj spid="_x0000_s129045" name="Equation" r:id="rId3" imgW="1803400" imgH="457200" progId="Equation.3">
                  <p:embed/>
                </p:oleObj>
              </mc:Choice>
              <mc:Fallback>
                <p:oleObj name="Equation" r:id="rId3" imgW="1803400" imgH="457200" progId="Equation.3">
                  <p:embed/>
                  <p:pic>
                    <p:nvPicPr>
                      <p:cNvPr id="0" name=""/>
                      <p:cNvPicPr>
                        <a:picLocks noChangeAspect="1" noChangeArrowheads="1"/>
                      </p:cNvPicPr>
                      <p:nvPr/>
                    </p:nvPicPr>
                    <p:blipFill>
                      <a:blip r:embed="rId4"/>
                      <a:srcRect/>
                      <a:stretch>
                        <a:fillRect/>
                      </a:stretch>
                    </p:blipFill>
                    <p:spPr bwMode="auto">
                      <a:xfrm>
                        <a:off x="2606675" y="1571625"/>
                        <a:ext cx="4160838"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77768802"/>
              </p:ext>
            </p:extLst>
          </p:nvPr>
        </p:nvGraphicFramePr>
        <p:xfrm>
          <a:off x="2913063" y="3857625"/>
          <a:ext cx="3546475" cy="1054100"/>
        </p:xfrm>
        <a:graphic>
          <a:graphicData uri="http://schemas.openxmlformats.org/presentationml/2006/ole">
            <mc:AlternateContent xmlns:mc="http://schemas.openxmlformats.org/markup-compatibility/2006">
              <mc:Choice xmlns:v="urn:schemas-microsoft-com:vml" Requires="v">
                <p:oleObj spid="_x0000_s129046" name="Equation" r:id="rId5" imgW="1536700" imgH="457200" progId="Equation.3">
                  <p:embed/>
                </p:oleObj>
              </mc:Choice>
              <mc:Fallback>
                <p:oleObj name="Equation" r:id="rId5" imgW="1536700" imgH="457200" progId="Equation.3">
                  <p:embed/>
                  <p:pic>
                    <p:nvPicPr>
                      <p:cNvPr id="0" name=""/>
                      <p:cNvPicPr>
                        <a:picLocks noChangeAspect="1" noChangeArrowheads="1"/>
                      </p:cNvPicPr>
                      <p:nvPr/>
                    </p:nvPicPr>
                    <p:blipFill>
                      <a:blip r:embed="rId6"/>
                      <a:srcRect/>
                      <a:stretch>
                        <a:fillRect/>
                      </a:stretch>
                    </p:blipFill>
                    <p:spPr bwMode="auto">
                      <a:xfrm>
                        <a:off x="2913063" y="3857625"/>
                        <a:ext cx="3546475"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078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SVMs: Pros and cons</a:t>
            </a:r>
          </a:p>
        </p:txBody>
      </p:sp>
      <p:sp>
        <p:nvSpPr>
          <p:cNvPr id="993283" name="Rectangle 3"/>
          <p:cNvSpPr>
            <a:spLocks noGrp="1" noChangeArrowheads="1"/>
          </p:cNvSpPr>
          <p:nvPr>
            <p:ph type="body" idx="1"/>
          </p:nvPr>
        </p:nvSpPr>
        <p:spPr>
          <a:xfrm>
            <a:off x="685800" y="914400"/>
            <a:ext cx="7772400" cy="5715000"/>
          </a:xfrm>
        </p:spPr>
        <p:txBody>
          <a:bodyPr/>
          <a:lstStyle/>
          <a:p>
            <a:pPr>
              <a:buFontTx/>
              <a:buChar char="•"/>
            </a:pPr>
            <a:r>
              <a:rPr lang="en-US" dirty="0" smtClean="0">
                <a:solidFill>
                  <a:srgbClr val="0000FF"/>
                </a:solidFill>
              </a:rPr>
              <a:t>Pros</a:t>
            </a:r>
          </a:p>
          <a:p>
            <a:pPr lvl="1"/>
            <a:r>
              <a:rPr lang="en-US" dirty="0" smtClean="0"/>
              <a:t>Kernel-based framework is very powerful, flexible</a:t>
            </a:r>
          </a:p>
          <a:p>
            <a:pPr lvl="1"/>
            <a:r>
              <a:rPr lang="en-US" dirty="0" smtClean="0"/>
              <a:t>Training is convex optimization, globally optimal solution can be found</a:t>
            </a:r>
          </a:p>
          <a:p>
            <a:pPr lvl="1"/>
            <a:r>
              <a:rPr lang="en-US" dirty="0" smtClean="0"/>
              <a:t>Amenable to theoretical analysis</a:t>
            </a:r>
          </a:p>
          <a:p>
            <a:pPr lvl="1"/>
            <a:r>
              <a:rPr lang="en-US" dirty="0" smtClean="0"/>
              <a:t>SVMs work very well in practice, even with very small training sample sizes</a:t>
            </a:r>
            <a:br>
              <a:rPr lang="en-US" dirty="0" smtClean="0"/>
            </a:br>
            <a:endParaRPr lang="en-US" dirty="0" smtClean="0"/>
          </a:p>
          <a:p>
            <a:pPr>
              <a:buFontTx/>
              <a:buChar char="•"/>
            </a:pPr>
            <a:r>
              <a:rPr lang="en-US" dirty="0" smtClean="0">
                <a:solidFill>
                  <a:srgbClr val="FF0000"/>
                </a:solidFill>
              </a:rPr>
              <a:t>Cons</a:t>
            </a:r>
          </a:p>
          <a:p>
            <a:pPr lvl="1"/>
            <a:r>
              <a:rPr lang="en-US" dirty="0" smtClean="0"/>
              <a:t>No “direct” multi-class SVM, must combine two-class SVMs (e.g., with one-</a:t>
            </a:r>
            <a:r>
              <a:rPr lang="en-US" dirty="0" err="1" smtClean="0"/>
              <a:t>vs</a:t>
            </a:r>
            <a:r>
              <a:rPr lang="en-US" dirty="0" smtClean="0"/>
              <a:t>-others)</a:t>
            </a:r>
          </a:p>
          <a:p>
            <a:pPr lvl="1"/>
            <a:r>
              <a:rPr lang="en-US" dirty="0" smtClean="0"/>
              <a:t>Computation, memory (esp. for nonlinear SVMs)</a:t>
            </a:r>
          </a:p>
        </p:txBody>
      </p:sp>
    </p:spTree>
    <p:extLst>
      <p:ext uri="{BB962C8B-B14F-4D97-AF65-F5344CB8AC3E}">
        <p14:creationId xmlns:p14="http://schemas.microsoft.com/office/powerpoint/2010/main" val="31897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2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32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932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32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328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328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32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3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83"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Generalization</a:t>
            </a:r>
            <a:endParaRPr lang="en-US" dirty="0"/>
          </a:p>
        </p:txBody>
      </p:sp>
      <p:sp>
        <p:nvSpPr>
          <p:cNvPr id="3" name="Content Placeholder 2"/>
          <p:cNvSpPr>
            <a:spLocks noGrp="1"/>
          </p:cNvSpPr>
          <p:nvPr>
            <p:ph idx="1"/>
          </p:nvPr>
        </p:nvSpPr>
        <p:spPr>
          <a:xfrm>
            <a:off x="457200" y="914400"/>
            <a:ext cx="8153400" cy="5257800"/>
          </a:xfrm>
        </p:spPr>
        <p:txBody>
          <a:bodyPr/>
          <a:lstStyle/>
          <a:p>
            <a:pPr marL="457200" indent="-457200">
              <a:buFont typeface="Arial"/>
              <a:buChar char="•"/>
            </a:pPr>
            <a:r>
              <a:rPr lang="en-US" dirty="0" smtClean="0"/>
              <a:t>Generalization refers to the ability to correctly classify never before seen examples</a:t>
            </a:r>
          </a:p>
          <a:p>
            <a:pPr marL="457200" indent="-457200">
              <a:buFont typeface="Arial"/>
              <a:buChar char="•"/>
            </a:pPr>
            <a:r>
              <a:rPr lang="en-US" dirty="0" smtClean="0"/>
              <a:t>Can be controlled by turning “knobs” that affect the complexity of the model</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410502" y="2971800"/>
            <a:ext cx="3694898" cy="3145656"/>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7010400" y="2974206"/>
            <a:ext cx="532598" cy="3162300"/>
          </a:xfrm>
          <a:prstGeom prst="rect">
            <a:avLst/>
          </a:prstGeom>
          <a:noFill/>
          <a:ln w="9525">
            <a:noFill/>
            <a:miter lim="800000"/>
            <a:headEnd/>
            <a:tailEnd/>
          </a:ln>
        </p:spPr>
      </p:pic>
      <p:sp>
        <p:nvSpPr>
          <p:cNvPr id="6" name="TextBox 5"/>
          <p:cNvSpPr txBox="1"/>
          <p:nvPr/>
        </p:nvSpPr>
        <p:spPr>
          <a:xfrm>
            <a:off x="1828800" y="6174606"/>
            <a:ext cx="2933239" cy="369332"/>
          </a:xfrm>
          <a:prstGeom prst="rect">
            <a:avLst/>
          </a:prstGeom>
          <a:noFill/>
        </p:spPr>
        <p:txBody>
          <a:bodyPr wrap="none" rtlCol="0">
            <a:spAutoFit/>
          </a:bodyPr>
          <a:lstStyle/>
          <a:p>
            <a:r>
              <a:rPr lang="en-US" dirty="0" smtClean="0">
                <a:solidFill>
                  <a:srgbClr val="000000"/>
                </a:solidFill>
              </a:rPr>
              <a:t>Training set (labels known)</a:t>
            </a:r>
            <a:endParaRPr lang="en-US" dirty="0">
              <a:solidFill>
                <a:srgbClr val="000000"/>
              </a:solidFill>
            </a:endParaRPr>
          </a:p>
        </p:txBody>
      </p:sp>
      <p:sp>
        <p:nvSpPr>
          <p:cNvPr id="7" name="TextBox 6"/>
          <p:cNvSpPr txBox="1"/>
          <p:nvPr/>
        </p:nvSpPr>
        <p:spPr>
          <a:xfrm>
            <a:off x="5945119" y="6174606"/>
            <a:ext cx="2665482" cy="646331"/>
          </a:xfrm>
          <a:prstGeom prst="rect">
            <a:avLst/>
          </a:prstGeom>
          <a:noFill/>
        </p:spPr>
        <p:txBody>
          <a:bodyPr wrap="square" rtlCol="0">
            <a:spAutoFit/>
          </a:bodyPr>
          <a:lstStyle/>
          <a:p>
            <a:pPr algn="ctr"/>
            <a:r>
              <a:rPr lang="en-US" dirty="0" smtClean="0">
                <a:solidFill>
                  <a:srgbClr val="000000"/>
                </a:solidFill>
              </a:rPr>
              <a:t>Test set (labels unknown)</a:t>
            </a:r>
            <a:endParaRPr lang="en-US" dirty="0">
              <a:solidFill>
                <a:srgbClr val="000000"/>
              </a:solidFill>
            </a:endParaRPr>
          </a:p>
        </p:txBody>
      </p:sp>
    </p:spTree>
    <p:extLst>
      <p:ext uri="{BB962C8B-B14F-4D97-AF65-F5344CB8AC3E}">
        <p14:creationId xmlns:p14="http://schemas.microsoft.com/office/powerpoint/2010/main" val="13268943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smtClean="0"/>
              <a:t>Diagnosing generalization ability</a:t>
            </a:r>
          </a:p>
        </p:txBody>
      </p:sp>
      <p:sp>
        <p:nvSpPr>
          <p:cNvPr id="3" name="Content Placeholder 2"/>
          <p:cNvSpPr>
            <a:spLocks noGrp="1"/>
          </p:cNvSpPr>
          <p:nvPr>
            <p:ph idx="1"/>
          </p:nvPr>
        </p:nvSpPr>
        <p:spPr>
          <a:xfrm>
            <a:off x="304800" y="914400"/>
            <a:ext cx="8458200" cy="5257800"/>
          </a:xfrm>
        </p:spPr>
        <p:txBody>
          <a:bodyPr/>
          <a:lstStyle/>
          <a:p>
            <a:pPr marL="457200" indent="-457200" eaLnBrk="1" hangingPunct="1">
              <a:buFont typeface="Arial"/>
              <a:buChar char="•"/>
            </a:pPr>
            <a:r>
              <a:rPr lang="en-US" sz="2200" b="1" dirty="0"/>
              <a:t>Training error: </a:t>
            </a:r>
            <a:r>
              <a:rPr lang="en-US" sz="2200" dirty="0" smtClean="0"/>
              <a:t>how does the model perform on </a:t>
            </a:r>
            <a:r>
              <a:rPr lang="en-US" sz="2200" dirty="0"/>
              <a:t>the data on which it was </a:t>
            </a:r>
            <a:r>
              <a:rPr lang="en-US" sz="2200" dirty="0" smtClean="0"/>
              <a:t>trained?</a:t>
            </a:r>
            <a:endParaRPr lang="en-US" sz="2200" dirty="0"/>
          </a:p>
          <a:p>
            <a:pPr marL="457200" indent="-457200" eaLnBrk="1" hangingPunct="1">
              <a:buFont typeface="Arial"/>
              <a:buChar char="•"/>
            </a:pPr>
            <a:r>
              <a:rPr lang="en-US" sz="2200" b="1" dirty="0"/>
              <a:t>Test error: </a:t>
            </a:r>
            <a:r>
              <a:rPr lang="en-US" sz="2200" dirty="0"/>
              <a:t>how </a:t>
            </a:r>
            <a:r>
              <a:rPr lang="en-US" sz="2200" dirty="0" smtClean="0"/>
              <a:t>does </a:t>
            </a:r>
            <a:r>
              <a:rPr lang="en-US" sz="2200" dirty="0"/>
              <a:t>it perform on </a:t>
            </a:r>
            <a:r>
              <a:rPr lang="en-US" sz="2200" dirty="0" smtClean="0"/>
              <a:t>never </a:t>
            </a:r>
            <a:r>
              <a:rPr lang="en-US" sz="2200" dirty="0"/>
              <a:t>before seen </a:t>
            </a:r>
            <a:r>
              <a:rPr lang="en-US" sz="2200" dirty="0" smtClean="0"/>
              <a:t>data?</a:t>
            </a:r>
            <a:endParaRPr lang="en-US" sz="2200" dirty="0"/>
          </a:p>
          <a:p>
            <a:endParaRPr lang="en-US" sz="2200" dirty="0"/>
          </a:p>
        </p:txBody>
      </p:sp>
      <p:sp>
        <p:nvSpPr>
          <p:cNvPr id="6" name="TextBox 5"/>
          <p:cNvSpPr txBox="1">
            <a:spLocks noChangeArrowheads="1"/>
          </p:cNvSpPr>
          <p:nvPr/>
        </p:nvSpPr>
        <p:spPr bwMode="auto">
          <a:xfrm>
            <a:off x="5818187" y="5638800"/>
            <a:ext cx="1685925" cy="369888"/>
          </a:xfrm>
          <a:prstGeom prst="rect">
            <a:avLst/>
          </a:prstGeom>
          <a:noFill/>
          <a:ln w="9525">
            <a:noFill/>
            <a:miter lim="800000"/>
            <a:headEnd/>
            <a:tailEnd/>
          </a:ln>
        </p:spPr>
        <p:txBody>
          <a:bodyPr wrap="none">
            <a:spAutoFit/>
          </a:bodyPr>
          <a:lstStyle/>
          <a:p>
            <a:r>
              <a:rPr lang="en-US" b="1" dirty="0">
                <a:solidFill>
                  <a:srgbClr val="0000FF"/>
                </a:solidFill>
              </a:rPr>
              <a:t>Training error</a:t>
            </a:r>
          </a:p>
        </p:txBody>
      </p:sp>
      <p:sp>
        <p:nvSpPr>
          <p:cNvPr id="7" name="TextBox 6"/>
          <p:cNvSpPr txBox="1">
            <a:spLocks noChangeArrowheads="1"/>
          </p:cNvSpPr>
          <p:nvPr/>
        </p:nvSpPr>
        <p:spPr bwMode="auto">
          <a:xfrm>
            <a:off x="5894387" y="4572000"/>
            <a:ext cx="1244600" cy="369888"/>
          </a:xfrm>
          <a:prstGeom prst="rect">
            <a:avLst/>
          </a:prstGeom>
          <a:noFill/>
          <a:ln w="9525">
            <a:noFill/>
            <a:miter lim="800000"/>
            <a:headEnd/>
            <a:tailEnd/>
          </a:ln>
        </p:spPr>
        <p:txBody>
          <a:bodyPr wrap="none">
            <a:spAutoFit/>
          </a:bodyPr>
          <a:lstStyle/>
          <a:p>
            <a:r>
              <a:rPr lang="en-US" b="1" dirty="0">
                <a:solidFill>
                  <a:srgbClr val="FF0000"/>
                </a:solidFill>
              </a:rPr>
              <a:t>Test error</a:t>
            </a:r>
          </a:p>
        </p:txBody>
      </p:sp>
      <p:sp>
        <p:nvSpPr>
          <p:cNvPr id="18" name="Freeform 17"/>
          <p:cNvSpPr/>
          <p:nvPr/>
        </p:nvSpPr>
        <p:spPr>
          <a:xfrm>
            <a:off x="2224087" y="5019675"/>
            <a:ext cx="4284663" cy="1155700"/>
          </a:xfrm>
          <a:custGeom>
            <a:avLst/>
            <a:gdLst>
              <a:gd name="connsiteX0" fmla="*/ 0 w 4283901"/>
              <a:gd name="connsiteY0" fmla="*/ 0 h 1156249"/>
              <a:gd name="connsiteX1" fmla="*/ 313151 w 4283901"/>
              <a:gd name="connsiteY1" fmla="*/ 162839 h 1156249"/>
              <a:gd name="connsiteX2" fmla="*/ 375781 w 4283901"/>
              <a:gd name="connsiteY2" fmla="*/ 200417 h 1156249"/>
              <a:gd name="connsiteX3" fmla="*/ 413359 w 4283901"/>
              <a:gd name="connsiteY3" fmla="*/ 212943 h 1156249"/>
              <a:gd name="connsiteX4" fmla="*/ 488515 w 4283901"/>
              <a:gd name="connsiteY4" fmla="*/ 263047 h 1156249"/>
              <a:gd name="connsiteX5" fmla="*/ 563671 w 4283901"/>
              <a:gd name="connsiteY5" fmla="*/ 300625 h 1156249"/>
              <a:gd name="connsiteX6" fmla="*/ 601249 w 4283901"/>
              <a:gd name="connsiteY6" fmla="*/ 325677 h 1156249"/>
              <a:gd name="connsiteX7" fmla="*/ 701458 w 4283901"/>
              <a:gd name="connsiteY7" fmla="*/ 363255 h 1156249"/>
              <a:gd name="connsiteX8" fmla="*/ 751562 w 4283901"/>
              <a:gd name="connsiteY8" fmla="*/ 375781 h 1156249"/>
              <a:gd name="connsiteX9" fmla="*/ 789140 w 4283901"/>
              <a:gd name="connsiteY9" fmla="*/ 388307 h 1156249"/>
              <a:gd name="connsiteX10" fmla="*/ 1027134 w 4283901"/>
              <a:gd name="connsiteY10" fmla="*/ 413359 h 1156249"/>
              <a:gd name="connsiteX11" fmla="*/ 1114816 w 4283901"/>
              <a:gd name="connsiteY11" fmla="*/ 450937 h 1156249"/>
              <a:gd name="connsiteX12" fmla="*/ 1189973 w 4283901"/>
              <a:gd name="connsiteY12" fmla="*/ 501042 h 1156249"/>
              <a:gd name="connsiteX13" fmla="*/ 1227551 w 4283901"/>
              <a:gd name="connsiteY13" fmla="*/ 526094 h 1156249"/>
              <a:gd name="connsiteX14" fmla="*/ 1265129 w 4283901"/>
              <a:gd name="connsiteY14" fmla="*/ 538620 h 1156249"/>
              <a:gd name="connsiteX15" fmla="*/ 1302707 w 4283901"/>
              <a:gd name="connsiteY15" fmla="*/ 563672 h 1156249"/>
              <a:gd name="connsiteX16" fmla="*/ 1427967 w 4283901"/>
              <a:gd name="connsiteY16" fmla="*/ 601250 h 1156249"/>
              <a:gd name="connsiteX17" fmla="*/ 1515649 w 4283901"/>
              <a:gd name="connsiteY17" fmla="*/ 613776 h 1156249"/>
              <a:gd name="connsiteX18" fmla="*/ 1590805 w 4283901"/>
              <a:gd name="connsiteY18" fmla="*/ 626302 h 1156249"/>
              <a:gd name="connsiteX19" fmla="*/ 1703540 w 4283901"/>
              <a:gd name="connsiteY19" fmla="*/ 651354 h 1156249"/>
              <a:gd name="connsiteX20" fmla="*/ 1816274 w 4283901"/>
              <a:gd name="connsiteY20" fmla="*/ 688932 h 1156249"/>
              <a:gd name="connsiteX21" fmla="*/ 1903956 w 4283901"/>
              <a:gd name="connsiteY21" fmla="*/ 713984 h 1156249"/>
              <a:gd name="connsiteX22" fmla="*/ 1929008 w 4283901"/>
              <a:gd name="connsiteY22" fmla="*/ 751562 h 1156249"/>
              <a:gd name="connsiteX23" fmla="*/ 2016690 w 4283901"/>
              <a:gd name="connsiteY23" fmla="*/ 789140 h 1156249"/>
              <a:gd name="connsiteX24" fmla="*/ 2066794 w 4283901"/>
              <a:gd name="connsiteY24" fmla="*/ 801666 h 1156249"/>
              <a:gd name="connsiteX25" fmla="*/ 2104373 w 4283901"/>
              <a:gd name="connsiteY25" fmla="*/ 814192 h 1156249"/>
              <a:gd name="connsiteX26" fmla="*/ 2229633 w 4283901"/>
              <a:gd name="connsiteY26" fmla="*/ 826718 h 1156249"/>
              <a:gd name="connsiteX27" fmla="*/ 2342367 w 4283901"/>
              <a:gd name="connsiteY27" fmla="*/ 839244 h 1156249"/>
              <a:gd name="connsiteX28" fmla="*/ 2430049 w 4283901"/>
              <a:gd name="connsiteY28" fmla="*/ 864296 h 1156249"/>
              <a:gd name="connsiteX29" fmla="*/ 2505205 w 4283901"/>
              <a:gd name="connsiteY29" fmla="*/ 889348 h 1156249"/>
              <a:gd name="connsiteX30" fmla="*/ 2580362 w 4283901"/>
              <a:gd name="connsiteY30" fmla="*/ 914400 h 1156249"/>
              <a:gd name="connsiteX31" fmla="*/ 2617940 w 4283901"/>
              <a:gd name="connsiteY31" fmla="*/ 926927 h 1156249"/>
              <a:gd name="connsiteX32" fmla="*/ 2668044 w 4283901"/>
              <a:gd name="connsiteY32" fmla="*/ 939453 h 1156249"/>
              <a:gd name="connsiteX33" fmla="*/ 2743200 w 4283901"/>
              <a:gd name="connsiteY33" fmla="*/ 964505 h 1156249"/>
              <a:gd name="connsiteX34" fmla="*/ 2793304 w 4283901"/>
              <a:gd name="connsiteY34" fmla="*/ 977031 h 1156249"/>
              <a:gd name="connsiteX35" fmla="*/ 2830882 w 4283901"/>
              <a:gd name="connsiteY35" fmla="*/ 1002083 h 1156249"/>
              <a:gd name="connsiteX36" fmla="*/ 2956142 w 4283901"/>
              <a:gd name="connsiteY36" fmla="*/ 1039661 h 1156249"/>
              <a:gd name="connsiteX37" fmla="*/ 3031299 w 4283901"/>
              <a:gd name="connsiteY37" fmla="*/ 1052187 h 1156249"/>
              <a:gd name="connsiteX38" fmla="*/ 3219189 w 4283901"/>
              <a:gd name="connsiteY38" fmla="*/ 1114817 h 1156249"/>
              <a:gd name="connsiteX39" fmla="*/ 3306871 w 4283901"/>
              <a:gd name="connsiteY39" fmla="*/ 1139869 h 1156249"/>
              <a:gd name="connsiteX40" fmla="*/ 3382027 w 4283901"/>
              <a:gd name="connsiteY40" fmla="*/ 1152395 h 1156249"/>
              <a:gd name="connsiteX41" fmla="*/ 4283901 w 4283901"/>
              <a:gd name="connsiteY41" fmla="*/ 1152395 h 115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83901" h="1156249">
                <a:moveTo>
                  <a:pt x="0" y="0"/>
                </a:moveTo>
                <a:cubicBezTo>
                  <a:pt x="135194" y="45068"/>
                  <a:pt x="39042" y="10556"/>
                  <a:pt x="313151" y="162839"/>
                </a:cubicBezTo>
                <a:cubicBezTo>
                  <a:pt x="334433" y="174663"/>
                  <a:pt x="354005" y="189529"/>
                  <a:pt x="375781" y="200417"/>
                </a:cubicBezTo>
                <a:cubicBezTo>
                  <a:pt x="387591" y="206322"/>
                  <a:pt x="401817" y="206531"/>
                  <a:pt x="413359" y="212943"/>
                </a:cubicBezTo>
                <a:cubicBezTo>
                  <a:pt x="439679" y="227565"/>
                  <a:pt x="461585" y="249582"/>
                  <a:pt x="488515" y="263047"/>
                </a:cubicBezTo>
                <a:cubicBezTo>
                  <a:pt x="513567" y="275573"/>
                  <a:pt x="539187" y="287023"/>
                  <a:pt x="563671" y="300625"/>
                </a:cubicBezTo>
                <a:cubicBezTo>
                  <a:pt x="576831" y="307936"/>
                  <a:pt x="587784" y="318944"/>
                  <a:pt x="601249" y="325677"/>
                </a:cubicBezTo>
                <a:cubicBezTo>
                  <a:pt x="618901" y="334503"/>
                  <a:pt x="676160" y="356027"/>
                  <a:pt x="701458" y="363255"/>
                </a:cubicBezTo>
                <a:cubicBezTo>
                  <a:pt x="718011" y="367984"/>
                  <a:pt x="735009" y="371052"/>
                  <a:pt x="751562" y="375781"/>
                </a:cubicBezTo>
                <a:cubicBezTo>
                  <a:pt x="764258" y="379408"/>
                  <a:pt x="776193" y="385718"/>
                  <a:pt x="789140" y="388307"/>
                </a:cubicBezTo>
                <a:cubicBezTo>
                  <a:pt x="859270" y="402333"/>
                  <a:pt x="962050" y="407935"/>
                  <a:pt x="1027134" y="413359"/>
                </a:cubicBezTo>
                <a:cubicBezTo>
                  <a:pt x="1066009" y="426317"/>
                  <a:pt x="1076120" y="427720"/>
                  <a:pt x="1114816" y="450937"/>
                </a:cubicBezTo>
                <a:cubicBezTo>
                  <a:pt x="1140634" y="466428"/>
                  <a:pt x="1164921" y="484340"/>
                  <a:pt x="1189973" y="501042"/>
                </a:cubicBezTo>
                <a:cubicBezTo>
                  <a:pt x="1202499" y="509393"/>
                  <a:pt x="1213269" y="521333"/>
                  <a:pt x="1227551" y="526094"/>
                </a:cubicBezTo>
                <a:cubicBezTo>
                  <a:pt x="1240077" y="530269"/>
                  <a:pt x="1253319" y="532715"/>
                  <a:pt x="1265129" y="538620"/>
                </a:cubicBezTo>
                <a:cubicBezTo>
                  <a:pt x="1278594" y="545353"/>
                  <a:pt x="1288950" y="557558"/>
                  <a:pt x="1302707" y="563672"/>
                </a:cubicBezTo>
                <a:cubicBezTo>
                  <a:pt x="1325333" y="573728"/>
                  <a:pt x="1397137" y="595644"/>
                  <a:pt x="1427967" y="601250"/>
                </a:cubicBezTo>
                <a:cubicBezTo>
                  <a:pt x="1457015" y="606531"/>
                  <a:pt x="1486468" y="609287"/>
                  <a:pt x="1515649" y="613776"/>
                </a:cubicBezTo>
                <a:cubicBezTo>
                  <a:pt x="1540751" y="617638"/>
                  <a:pt x="1565817" y="621759"/>
                  <a:pt x="1590805" y="626302"/>
                </a:cubicBezTo>
                <a:cubicBezTo>
                  <a:pt x="1618726" y="631378"/>
                  <a:pt x="1674498" y="642418"/>
                  <a:pt x="1703540" y="651354"/>
                </a:cubicBezTo>
                <a:cubicBezTo>
                  <a:pt x="1741399" y="663003"/>
                  <a:pt x="1777846" y="679325"/>
                  <a:pt x="1816274" y="688932"/>
                </a:cubicBezTo>
                <a:cubicBezTo>
                  <a:pt x="1879187" y="704660"/>
                  <a:pt x="1850046" y="696014"/>
                  <a:pt x="1903956" y="713984"/>
                </a:cubicBezTo>
                <a:cubicBezTo>
                  <a:pt x="1912307" y="726510"/>
                  <a:pt x="1917443" y="741924"/>
                  <a:pt x="1929008" y="751562"/>
                </a:cubicBezTo>
                <a:cubicBezTo>
                  <a:pt x="1946435" y="766085"/>
                  <a:pt x="1992854" y="782330"/>
                  <a:pt x="2016690" y="789140"/>
                </a:cubicBezTo>
                <a:cubicBezTo>
                  <a:pt x="2033243" y="793869"/>
                  <a:pt x="2050241" y="796937"/>
                  <a:pt x="2066794" y="801666"/>
                </a:cubicBezTo>
                <a:cubicBezTo>
                  <a:pt x="2079490" y="805293"/>
                  <a:pt x="2091323" y="812184"/>
                  <a:pt x="2104373" y="814192"/>
                </a:cubicBezTo>
                <a:cubicBezTo>
                  <a:pt x="2145847" y="820573"/>
                  <a:pt x="2187902" y="822325"/>
                  <a:pt x="2229633" y="826718"/>
                </a:cubicBezTo>
                <a:lnTo>
                  <a:pt x="2342367" y="839244"/>
                </a:lnTo>
                <a:cubicBezTo>
                  <a:pt x="2468655" y="881340"/>
                  <a:pt x="2272766" y="817111"/>
                  <a:pt x="2430049" y="864296"/>
                </a:cubicBezTo>
                <a:cubicBezTo>
                  <a:pt x="2455342" y="871884"/>
                  <a:pt x="2480153" y="880997"/>
                  <a:pt x="2505205" y="889348"/>
                </a:cubicBezTo>
                <a:lnTo>
                  <a:pt x="2580362" y="914400"/>
                </a:lnTo>
                <a:cubicBezTo>
                  <a:pt x="2592888" y="918576"/>
                  <a:pt x="2605131" y="923725"/>
                  <a:pt x="2617940" y="926927"/>
                </a:cubicBezTo>
                <a:cubicBezTo>
                  <a:pt x="2634641" y="931102"/>
                  <a:pt x="2651555" y="934506"/>
                  <a:pt x="2668044" y="939453"/>
                </a:cubicBezTo>
                <a:cubicBezTo>
                  <a:pt x="2693337" y="947041"/>
                  <a:pt x="2717581" y="958100"/>
                  <a:pt x="2743200" y="964505"/>
                </a:cubicBezTo>
                <a:lnTo>
                  <a:pt x="2793304" y="977031"/>
                </a:lnTo>
                <a:cubicBezTo>
                  <a:pt x="2805830" y="985382"/>
                  <a:pt x="2817125" y="995969"/>
                  <a:pt x="2830882" y="1002083"/>
                </a:cubicBezTo>
                <a:cubicBezTo>
                  <a:pt x="2857026" y="1013702"/>
                  <a:pt x="2923019" y="1033036"/>
                  <a:pt x="2956142" y="1039661"/>
                </a:cubicBezTo>
                <a:cubicBezTo>
                  <a:pt x="2981047" y="1044642"/>
                  <a:pt x="3006247" y="1048012"/>
                  <a:pt x="3031299" y="1052187"/>
                </a:cubicBezTo>
                <a:lnTo>
                  <a:pt x="3219189" y="1114817"/>
                </a:lnTo>
                <a:cubicBezTo>
                  <a:pt x="3255004" y="1126755"/>
                  <a:pt x="3267550" y="1132005"/>
                  <a:pt x="3306871" y="1139869"/>
                </a:cubicBezTo>
                <a:cubicBezTo>
                  <a:pt x="3331775" y="1144850"/>
                  <a:pt x="3356632" y="1152069"/>
                  <a:pt x="3382027" y="1152395"/>
                </a:cubicBezTo>
                <a:cubicBezTo>
                  <a:pt x="3682627" y="1156249"/>
                  <a:pt x="3983276" y="1152395"/>
                  <a:pt x="4283901" y="1152395"/>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FF"/>
              </a:solidFill>
            </a:endParaRPr>
          </a:p>
        </p:txBody>
      </p:sp>
      <p:sp>
        <p:nvSpPr>
          <p:cNvPr id="20" name="Freeform 19"/>
          <p:cNvSpPr/>
          <p:nvPr/>
        </p:nvSpPr>
        <p:spPr>
          <a:xfrm>
            <a:off x="2236787" y="3216275"/>
            <a:ext cx="4422775" cy="1252538"/>
          </a:xfrm>
          <a:custGeom>
            <a:avLst/>
            <a:gdLst>
              <a:gd name="connsiteX0" fmla="*/ 0 w 4423249"/>
              <a:gd name="connsiteY0" fmla="*/ 0 h 1252602"/>
              <a:gd name="connsiteX1" fmla="*/ 62630 w 4423249"/>
              <a:gd name="connsiteY1" fmla="*/ 12526 h 1252602"/>
              <a:gd name="connsiteX2" fmla="*/ 162838 w 4423249"/>
              <a:gd name="connsiteY2" fmla="*/ 25052 h 1252602"/>
              <a:gd name="connsiteX3" fmla="*/ 237995 w 4423249"/>
              <a:gd name="connsiteY3" fmla="*/ 50104 h 1252602"/>
              <a:gd name="connsiteX4" fmla="*/ 275573 w 4423249"/>
              <a:gd name="connsiteY4" fmla="*/ 75156 h 1252602"/>
              <a:gd name="connsiteX5" fmla="*/ 313151 w 4423249"/>
              <a:gd name="connsiteY5" fmla="*/ 87682 h 1252602"/>
              <a:gd name="connsiteX6" fmla="*/ 713984 w 4423249"/>
              <a:gd name="connsiteY6" fmla="*/ 100208 h 1252602"/>
              <a:gd name="connsiteX7" fmla="*/ 789140 w 4423249"/>
              <a:gd name="connsiteY7" fmla="*/ 125260 h 1252602"/>
              <a:gd name="connsiteX8" fmla="*/ 926926 w 4423249"/>
              <a:gd name="connsiteY8" fmla="*/ 150312 h 1252602"/>
              <a:gd name="connsiteX9" fmla="*/ 989556 w 4423249"/>
              <a:gd name="connsiteY9" fmla="*/ 187890 h 1252602"/>
              <a:gd name="connsiteX10" fmla="*/ 1027134 w 4423249"/>
              <a:gd name="connsiteY10" fmla="*/ 200416 h 1252602"/>
              <a:gd name="connsiteX11" fmla="*/ 1102290 w 4423249"/>
              <a:gd name="connsiteY11" fmla="*/ 237994 h 1252602"/>
              <a:gd name="connsiteX12" fmla="*/ 1277655 w 4423249"/>
              <a:gd name="connsiteY12" fmla="*/ 250520 h 1252602"/>
              <a:gd name="connsiteX13" fmla="*/ 1352811 w 4423249"/>
              <a:gd name="connsiteY13" fmla="*/ 275572 h 1252602"/>
              <a:gd name="connsiteX14" fmla="*/ 1427967 w 4423249"/>
              <a:gd name="connsiteY14" fmla="*/ 350728 h 1252602"/>
              <a:gd name="connsiteX15" fmla="*/ 1503123 w 4423249"/>
              <a:gd name="connsiteY15" fmla="*/ 413358 h 1252602"/>
              <a:gd name="connsiteX16" fmla="*/ 1678488 w 4423249"/>
              <a:gd name="connsiteY16" fmla="*/ 450937 h 1252602"/>
              <a:gd name="connsiteX17" fmla="*/ 1778696 w 4423249"/>
              <a:gd name="connsiteY17" fmla="*/ 463463 h 1252602"/>
              <a:gd name="connsiteX18" fmla="*/ 1954060 w 4423249"/>
              <a:gd name="connsiteY18" fmla="*/ 488515 h 1252602"/>
              <a:gd name="connsiteX19" fmla="*/ 2029216 w 4423249"/>
              <a:gd name="connsiteY19" fmla="*/ 526093 h 1252602"/>
              <a:gd name="connsiteX20" fmla="*/ 2054268 w 4423249"/>
              <a:gd name="connsiteY20" fmla="*/ 563671 h 1252602"/>
              <a:gd name="connsiteX21" fmla="*/ 2091847 w 4423249"/>
              <a:gd name="connsiteY21" fmla="*/ 588723 h 1252602"/>
              <a:gd name="connsiteX22" fmla="*/ 2141951 w 4423249"/>
              <a:gd name="connsiteY22" fmla="*/ 626301 h 1252602"/>
              <a:gd name="connsiteX23" fmla="*/ 2179529 w 4423249"/>
              <a:gd name="connsiteY23" fmla="*/ 651353 h 1252602"/>
              <a:gd name="connsiteX24" fmla="*/ 2217107 w 4423249"/>
              <a:gd name="connsiteY24" fmla="*/ 688931 h 1252602"/>
              <a:gd name="connsiteX25" fmla="*/ 2292263 w 4423249"/>
              <a:gd name="connsiteY25" fmla="*/ 713983 h 1252602"/>
              <a:gd name="connsiteX26" fmla="*/ 2329841 w 4423249"/>
              <a:gd name="connsiteY26" fmla="*/ 739035 h 1252602"/>
              <a:gd name="connsiteX27" fmla="*/ 2505205 w 4423249"/>
              <a:gd name="connsiteY27" fmla="*/ 764087 h 1252602"/>
              <a:gd name="connsiteX28" fmla="*/ 2605414 w 4423249"/>
              <a:gd name="connsiteY28" fmla="*/ 814191 h 1252602"/>
              <a:gd name="connsiteX29" fmla="*/ 2655518 w 4423249"/>
              <a:gd name="connsiteY29" fmla="*/ 826717 h 1252602"/>
              <a:gd name="connsiteX30" fmla="*/ 2730674 w 4423249"/>
              <a:gd name="connsiteY30" fmla="*/ 851769 h 1252602"/>
              <a:gd name="connsiteX31" fmla="*/ 2793304 w 4423249"/>
              <a:gd name="connsiteY31" fmla="*/ 864295 h 1252602"/>
              <a:gd name="connsiteX32" fmla="*/ 2830882 w 4423249"/>
              <a:gd name="connsiteY32" fmla="*/ 889347 h 1252602"/>
              <a:gd name="connsiteX33" fmla="*/ 2880986 w 4423249"/>
              <a:gd name="connsiteY33" fmla="*/ 901874 h 1252602"/>
              <a:gd name="connsiteX34" fmla="*/ 2918564 w 4423249"/>
              <a:gd name="connsiteY34" fmla="*/ 914400 h 1252602"/>
              <a:gd name="connsiteX35" fmla="*/ 3006247 w 4423249"/>
              <a:gd name="connsiteY35" fmla="*/ 939452 h 1252602"/>
              <a:gd name="connsiteX36" fmla="*/ 3118981 w 4423249"/>
              <a:gd name="connsiteY36" fmla="*/ 989556 h 1252602"/>
              <a:gd name="connsiteX37" fmla="*/ 3156559 w 4423249"/>
              <a:gd name="connsiteY37" fmla="*/ 1002082 h 1252602"/>
              <a:gd name="connsiteX38" fmla="*/ 3194137 w 4423249"/>
              <a:gd name="connsiteY38" fmla="*/ 1014608 h 1252602"/>
              <a:gd name="connsiteX39" fmla="*/ 3231715 w 4423249"/>
              <a:gd name="connsiteY39" fmla="*/ 1039660 h 1252602"/>
              <a:gd name="connsiteX40" fmla="*/ 3306871 w 4423249"/>
              <a:gd name="connsiteY40" fmla="*/ 1064712 h 1252602"/>
              <a:gd name="connsiteX41" fmla="*/ 3294345 w 4423249"/>
              <a:gd name="connsiteY41" fmla="*/ 1027134 h 1252602"/>
              <a:gd name="connsiteX42" fmla="*/ 3344449 w 4423249"/>
              <a:gd name="connsiteY42" fmla="*/ 1039660 h 1252602"/>
              <a:gd name="connsiteX43" fmla="*/ 3419605 w 4423249"/>
              <a:gd name="connsiteY43" fmla="*/ 1052186 h 1252602"/>
              <a:gd name="connsiteX44" fmla="*/ 3544866 w 4423249"/>
              <a:gd name="connsiteY44" fmla="*/ 1152394 h 1252602"/>
              <a:gd name="connsiteX45" fmla="*/ 3582444 w 4423249"/>
              <a:gd name="connsiteY45" fmla="*/ 1177446 h 1252602"/>
              <a:gd name="connsiteX46" fmla="*/ 3695178 w 4423249"/>
              <a:gd name="connsiteY46" fmla="*/ 1215024 h 1252602"/>
              <a:gd name="connsiteX47" fmla="*/ 3732756 w 4423249"/>
              <a:gd name="connsiteY47" fmla="*/ 1227550 h 1252602"/>
              <a:gd name="connsiteX48" fmla="*/ 3770334 w 4423249"/>
              <a:gd name="connsiteY48" fmla="*/ 1252602 h 1252602"/>
              <a:gd name="connsiteX49" fmla="*/ 4058433 w 4423249"/>
              <a:gd name="connsiteY49" fmla="*/ 1240076 h 1252602"/>
              <a:gd name="connsiteX50" fmla="*/ 4096011 w 4423249"/>
              <a:gd name="connsiteY50" fmla="*/ 1215024 h 1252602"/>
              <a:gd name="connsiteX51" fmla="*/ 4171167 w 4423249"/>
              <a:gd name="connsiteY51" fmla="*/ 1189972 h 1252602"/>
              <a:gd name="connsiteX52" fmla="*/ 4271375 w 4423249"/>
              <a:gd name="connsiteY52" fmla="*/ 1152394 h 1252602"/>
              <a:gd name="connsiteX53" fmla="*/ 4296427 w 4423249"/>
              <a:gd name="connsiteY53" fmla="*/ 1114816 h 1252602"/>
              <a:gd name="connsiteX54" fmla="*/ 4334005 w 4423249"/>
              <a:gd name="connsiteY54" fmla="*/ 1089764 h 1252602"/>
              <a:gd name="connsiteX55" fmla="*/ 4396636 w 4423249"/>
              <a:gd name="connsiteY55" fmla="*/ 1039660 h 1252602"/>
              <a:gd name="connsiteX56" fmla="*/ 4421688 w 4423249"/>
              <a:gd name="connsiteY56" fmla="*/ 1002082 h 125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423249" h="1252602">
                <a:moveTo>
                  <a:pt x="0" y="0"/>
                </a:moveTo>
                <a:cubicBezTo>
                  <a:pt x="20877" y="4175"/>
                  <a:pt x="41587" y="9289"/>
                  <a:pt x="62630" y="12526"/>
                </a:cubicBezTo>
                <a:cubicBezTo>
                  <a:pt x="95901" y="17645"/>
                  <a:pt x="129923" y="17999"/>
                  <a:pt x="162838" y="25052"/>
                </a:cubicBezTo>
                <a:cubicBezTo>
                  <a:pt x="188659" y="30585"/>
                  <a:pt x="237995" y="50104"/>
                  <a:pt x="237995" y="50104"/>
                </a:cubicBezTo>
                <a:cubicBezTo>
                  <a:pt x="250521" y="58455"/>
                  <a:pt x="262108" y="68423"/>
                  <a:pt x="275573" y="75156"/>
                </a:cubicBezTo>
                <a:cubicBezTo>
                  <a:pt x="287383" y="81061"/>
                  <a:pt x="299969" y="86929"/>
                  <a:pt x="313151" y="87682"/>
                </a:cubicBezTo>
                <a:cubicBezTo>
                  <a:pt x="446610" y="95308"/>
                  <a:pt x="580373" y="96033"/>
                  <a:pt x="713984" y="100208"/>
                </a:cubicBezTo>
                <a:cubicBezTo>
                  <a:pt x="739036" y="108559"/>
                  <a:pt x="763092" y="120919"/>
                  <a:pt x="789140" y="125260"/>
                </a:cubicBezTo>
                <a:cubicBezTo>
                  <a:pt x="885296" y="141286"/>
                  <a:pt x="839392" y="132805"/>
                  <a:pt x="926926" y="150312"/>
                </a:cubicBezTo>
                <a:cubicBezTo>
                  <a:pt x="947803" y="162838"/>
                  <a:pt x="967780" y="177002"/>
                  <a:pt x="989556" y="187890"/>
                </a:cubicBezTo>
                <a:cubicBezTo>
                  <a:pt x="1001366" y="193795"/>
                  <a:pt x="1015324" y="194511"/>
                  <a:pt x="1027134" y="200416"/>
                </a:cubicBezTo>
                <a:cubicBezTo>
                  <a:pt x="1063512" y="218605"/>
                  <a:pt x="1061118" y="233150"/>
                  <a:pt x="1102290" y="237994"/>
                </a:cubicBezTo>
                <a:cubicBezTo>
                  <a:pt x="1160493" y="244841"/>
                  <a:pt x="1219200" y="246345"/>
                  <a:pt x="1277655" y="250520"/>
                </a:cubicBezTo>
                <a:cubicBezTo>
                  <a:pt x="1302707" y="258871"/>
                  <a:pt x="1334138" y="256899"/>
                  <a:pt x="1352811" y="275572"/>
                </a:cubicBezTo>
                <a:lnTo>
                  <a:pt x="1427967" y="350728"/>
                </a:lnTo>
                <a:cubicBezTo>
                  <a:pt x="1446875" y="369636"/>
                  <a:pt x="1475719" y="403393"/>
                  <a:pt x="1503123" y="413358"/>
                </a:cubicBezTo>
                <a:cubicBezTo>
                  <a:pt x="1547750" y="429586"/>
                  <a:pt x="1628544" y="443802"/>
                  <a:pt x="1678488" y="450937"/>
                </a:cubicBezTo>
                <a:cubicBezTo>
                  <a:pt x="1711812" y="455698"/>
                  <a:pt x="1745342" y="458915"/>
                  <a:pt x="1778696" y="463463"/>
                </a:cubicBezTo>
                <a:lnTo>
                  <a:pt x="1954060" y="488515"/>
                </a:lnTo>
                <a:cubicBezTo>
                  <a:pt x="1984623" y="498703"/>
                  <a:pt x="2004934" y="501811"/>
                  <a:pt x="2029216" y="526093"/>
                </a:cubicBezTo>
                <a:cubicBezTo>
                  <a:pt x="2039861" y="536738"/>
                  <a:pt x="2043623" y="553026"/>
                  <a:pt x="2054268" y="563671"/>
                </a:cubicBezTo>
                <a:cubicBezTo>
                  <a:pt x="2064913" y="574316"/>
                  <a:pt x="2079596" y="579973"/>
                  <a:pt x="2091847" y="588723"/>
                </a:cubicBezTo>
                <a:cubicBezTo>
                  <a:pt x="2108835" y="600857"/>
                  <a:pt x="2124963" y="614167"/>
                  <a:pt x="2141951" y="626301"/>
                </a:cubicBezTo>
                <a:cubicBezTo>
                  <a:pt x="2154201" y="635051"/>
                  <a:pt x="2167964" y="641715"/>
                  <a:pt x="2179529" y="651353"/>
                </a:cubicBezTo>
                <a:cubicBezTo>
                  <a:pt x="2193138" y="662694"/>
                  <a:pt x="2201622" y="680328"/>
                  <a:pt x="2217107" y="688931"/>
                </a:cubicBezTo>
                <a:cubicBezTo>
                  <a:pt x="2240191" y="701755"/>
                  <a:pt x="2270291" y="699335"/>
                  <a:pt x="2292263" y="713983"/>
                </a:cubicBezTo>
                <a:cubicBezTo>
                  <a:pt x="2304789" y="722334"/>
                  <a:pt x="2316376" y="732302"/>
                  <a:pt x="2329841" y="739035"/>
                </a:cubicBezTo>
                <a:cubicBezTo>
                  <a:pt x="2378036" y="763133"/>
                  <a:pt x="2470002" y="760887"/>
                  <a:pt x="2505205" y="764087"/>
                </a:cubicBezTo>
                <a:cubicBezTo>
                  <a:pt x="2538608" y="780788"/>
                  <a:pt x="2569183" y="805133"/>
                  <a:pt x="2605414" y="814191"/>
                </a:cubicBezTo>
                <a:cubicBezTo>
                  <a:pt x="2622115" y="818366"/>
                  <a:pt x="2639029" y="821770"/>
                  <a:pt x="2655518" y="826717"/>
                </a:cubicBezTo>
                <a:cubicBezTo>
                  <a:pt x="2680811" y="834305"/>
                  <a:pt x="2704780" y="846590"/>
                  <a:pt x="2730674" y="851769"/>
                </a:cubicBezTo>
                <a:lnTo>
                  <a:pt x="2793304" y="864295"/>
                </a:lnTo>
                <a:cubicBezTo>
                  <a:pt x="2805830" y="872646"/>
                  <a:pt x="2817045" y="883417"/>
                  <a:pt x="2830882" y="889347"/>
                </a:cubicBezTo>
                <a:cubicBezTo>
                  <a:pt x="2846705" y="896129"/>
                  <a:pt x="2864433" y="897144"/>
                  <a:pt x="2880986" y="901874"/>
                </a:cubicBezTo>
                <a:cubicBezTo>
                  <a:pt x="2893682" y="905501"/>
                  <a:pt x="2905868" y="910773"/>
                  <a:pt x="2918564" y="914400"/>
                </a:cubicBezTo>
                <a:cubicBezTo>
                  <a:pt x="3028672" y="945859"/>
                  <a:pt x="2916139" y="909417"/>
                  <a:pt x="3006247" y="939452"/>
                </a:cubicBezTo>
                <a:cubicBezTo>
                  <a:pt x="3065797" y="979152"/>
                  <a:pt x="3029543" y="959743"/>
                  <a:pt x="3118981" y="989556"/>
                </a:cubicBezTo>
                <a:lnTo>
                  <a:pt x="3156559" y="1002082"/>
                </a:lnTo>
                <a:cubicBezTo>
                  <a:pt x="3169085" y="1006257"/>
                  <a:pt x="3183151" y="1007284"/>
                  <a:pt x="3194137" y="1014608"/>
                </a:cubicBezTo>
                <a:cubicBezTo>
                  <a:pt x="3206663" y="1022959"/>
                  <a:pt x="3217958" y="1033546"/>
                  <a:pt x="3231715" y="1039660"/>
                </a:cubicBezTo>
                <a:cubicBezTo>
                  <a:pt x="3255846" y="1050385"/>
                  <a:pt x="3306871" y="1064712"/>
                  <a:pt x="3306871" y="1064712"/>
                </a:cubicBezTo>
                <a:cubicBezTo>
                  <a:pt x="3302696" y="1052186"/>
                  <a:pt x="3283359" y="1034458"/>
                  <a:pt x="3294345" y="1027134"/>
                </a:cubicBezTo>
                <a:cubicBezTo>
                  <a:pt x="3308669" y="1017585"/>
                  <a:pt x="3327568" y="1036284"/>
                  <a:pt x="3344449" y="1039660"/>
                </a:cubicBezTo>
                <a:cubicBezTo>
                  <a:pt x="3369353" y="1044641"/>
                  <a:pt x="3394553" y="1048011"/>
                  <a:pt x="3419605" y="1052186"/>
                </a:cubicBezTo>
                <a:cubicBezTo>
                  <a:pt x="3491000" y="1123580"/>
                  <a:pt x="3450057" y="1089188"/>
                  <a:pt x="3544866" y="1152394"/>
                </a:cubicBezTo>
                <a:cubicBezTo>
                  <a:pt x="3557392" y="1160745"/>
                  <a:pt x="3568162" y="1172685"/>
                  <a:pt x="3582444" y="1177446"/>
                </a:cubicBezTo>
                <a:lnTo>
                  <a:pt x="3695178" y="1215024"/>
                </a:lnTo>
                <a:cubicBezTo>
                  <a:pt x="3707704" y="1219199"/>
                  <a:pt x="3721770" y="1220226"/>
                  <a:pt x="3732756" y="1227550"/>
                </a:cubicBezTo>
                <a:lnTo>
                  <a:pt x="3770334" y="1252602"/>
                </a:lnTo>
                <a:cubicBezTo>
                  <a:pt x="3866367" y="1248427"/>
                  <a:pt x="3962943" y="1251094"/>
                  <a:pt x="4058433" y="1240076"/>
                </a:cubicBezTo>
                <a:cubicBezTo>
                  <a:pt x="4073388" y="1238350"/>
                  <a:pt x="4082254" y="1221138"/>
                  <a:pt x="4096011" y="1215024"/>
                </a:cubicBezTo>
                <a:cubicBezTo>
                  <a:pt x="4120142" y="1204299"/>
                  <a:pt x="4149195" y="1204620"/>
                  <a:pt x="4171167" y="1189972"/>
                </a:cubicBezTo>
                <a:cubicBezTo>
                  <a:pt x="4226459" y="1153110"/>
                  <a:pt x="4193983" y="1167872"/>
                  <a:pt x="4271375" y="1152394"/>
                </a:cubicBezTo>
                <a:cubicBezTo>
                  <a:pt x="4279726" y="1139868"/>
                  <a:pt x="4285782" y="1125461"/>
                  <a:pt x="4296427" y="1114816"/>
                </a:cubicBezTo>
                <a:cubicBezTo>
                  <a:pt x="4307072" y="1104171"/>
                  <a:pt x="4322249" y="1099168"/>
                  <a:pt x="4334005" y="1089764"/>
                </a:cubicBezTo>
                <a:cubicBezTo>
                  <a:pt x="4423249" y="1018370"/>
                  <a:pt x="4280976" y="1116767"/>
                  <a:pt x="4396636" y="1039660"/>
                </a:cubicBezTo>
                <a:lnTo>
                  <a:pt x="4421688" y="1002082"/>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7" name="TextBox 16"/>
          <p:cNvSpPr txBox="1"/>
          <p:nvPr/>
        </p:nvSpPr>
        <p:spPr>
          <a:xfrm>
            <a:off x="7741052" y="6581001"/>
            <a:ext cx="1402948" cy="276999"/>
          </a:xfrm>
          <a:prstGeom prst="rect">
            <a:avLst/>
          </a:prstGeom>
          <a:noFill/>
        </p:spPr>
        <p:txBody>
          <a:bodyPr wrap="none" rtlCol="0">
            <a:spAutoFit/>
          </a:bodyPr>
          <a:lstStyle/>
          <a:p>
            <a:r>
              <a:rPr lang="en-US" sz="1200" dirty="0" smtClean="0"/>
              <a:t>Source: D. </a:t>
            </a:r>
            <a:r>
              <a:rPr lang="en-US" sz="1200" dirty="0" err="1" smtClean="0"/>
              <a:t>Hoiem</a:t>
            </a:r>
            <a:endParaRPr lang="en-US" sz="1200" dirty="0"/>
          </a:p>
        </p:txBody>
      </p:sp>
      <p:sp>
        <p:nvSpPr>
          <p:cNvPr id="21" name="TextBox 20"/>
          <p:cNvSpPr txBox="1">
            <a:spLocks noChangeArrowheads="1"/>
          </p:cNvSpPr>
          <p:nvPr/>
        </p:nvSpPr>
        <p:spPr bwMode="auto">
          <a:xfrm>
            <a:off x="2008187" y="2362200"/>
            <a:ext cx="1492716" cy="369332"/>
          </a:xfrm>
          <a:prstGeom prst="rect">
            <a:avLst/>
          </a:prstGeom>
          <a:noFill/>
          <a:ln w="9525">
            <a:noFill/>
            <a:miter lim="800000"/>
            <a:headEnd/>
            <a:tailEnd/>
          </a:ln>
        </p:spPr>
        <p:txBody>
          <a:bodyPr wrap="none">
            <a:spAutoFit/>
          </a:bodyPr>
          <a:lstStyle/>
          <a:p>
            <a:r>
              <a:rPr lang="en-US" b="1" dirty="0" err="1" smtClean="0">
                <a:solidFill>
                  <a:srgbClr val="FF0000"/>
                </a:solidFill>
              </a:rPr>
              <a:t>Underfitting</a:t>
            </a:r>
            <a:endParaRPr lang="en-US" b="1" dirty="0">
              <a:solidFill>
                <a:srgbClr val="FF0000"/>
              </a:solidFill>
            </a:endParaRPr>
          </a:p>
        </p:txBody>
      </p:sp>
      <p:sp>
        <p:nvSpPr>
          <p:cNvPr id="22" name="TextBox 21"/>
          <p:cNvSpPr txBox="1">
            <a:spLocks noChangeArrowheads="1"/>
          </p:cNvSpPr>
          <p:nvPr/>
        </p:nvSpPr>
        <p:spPr bwMode="auto">
          <a:xfrm>
            <a:off x="5970587" y="2362200"/>
            <a:ext cx="1351652" cy="369332"/>
          </a:xfrm>
          <a:prstGeom prst="rect">
            <a:avLst/>
          </a:prstGeom>
          <a:noFill/>
          <a:ln w="9525">
            <a:noFill/>
            <a:miter lim="800000"/>
            <a:headEnd/>
            <a:tailEnd/>
          </a:ln>
        </p:spPr>
        <p:txBody>
          <a:bodyPr wrap="none">
            <a:spAutoFit/>
          </a:bodyPr>
          <a:lstStyle/>
          <a:p>
            <a:r>
              <a:rPr lang="en-US" b="1" dirty="0" err="1" smtClean="0">
                <a:solidFill>
                  <a:srgbClr val="FF0000"/>
                </a:solidFill>
              </a:rPr>
              <a:t>Overfitting</a:t>
            </a:r>
            <a:endParaRPr lang="en-US" b="1" dirty="0">
              <a:solidFill>
                <a:srgbClr val="FF0000"/>
              </a:solidFill>
            </a:endParaRPr>
          </a:p>
        </p:txBody>
      </p:sp>
      <p:cxnSp>
        <p:nvCxnSpPr>
          <p:cNvPr id="26" name="Straight Arrow Connector 25"/>
          <p:cNvCxnSpPr/>
          <p:nvPr/>
        </p:nvCxnSpPr>
        <p:spPr>
          <a:xfrm rot="5400000">
            <a:off x="2504281" y="3009106"/>
            <a:ext cx="5334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6007893" y="3467100"/>
            <a:ext cx="12954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a:off x="1828800" y="3000375"/>
            <a:ext cx="4915715" cy="3567644"/>
            <a:chOff x="1535668" y="2667794"/>
            <a:chExt cx="4914816" cy="3569087"/>
          </a:xfrm>
        </p:grpSpPr>
        <p:cxnSp>
          <p:nvCxnSpPr>
            <p:cNvPr id="11" name="Straight Arrow Connector 10"/>
            <p:cNvCxnSpPr/>
            <p:nvPr/>
          </p:nvCxnSpPr>
          <p:spPr>
            <a:xfrm rot="5400000" flipH="1" flipV="1">
              <a:off x="304640" y="4267054"/>
              <a:ext cx="3200107"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05487" y="5867901"/>
              <a:ext cx="441879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805" name="TextBox 7"/>
            <p:cNvSpPr txBox="1">
              <a:spLocks noChangeArrowheads="1"/>
            </p:cNvSpPr>
            <p:nvPr/>
          </p:nvSpPr>
          <p:spPr bwMode="auto">
            <a:xfrm>
              <a:off x="3100364" y="5867400"/>
              <a:ext cx="1966845" cy="369481"/>
            </a:xfrm>
            <a:prstGeom prst="rect">
              <a:avLst/>
            </a:prstGeom>
            <a:noFill/>
            <a:ln w="9525">
              <a:noFill/>
              <a:miter lim="800000"/>
              <a:headEnd/>
              <a:tailEnd/>
            </a:ln>
          </p:spPr>
          <p:txBody>
            <a:bodyPr wrap="none">
              <a:spAutoFit/>
            </a:bodyPr>
            <a:lstStyle/>
            <a:p>
              <a:r>
                <a:rPr lang="en-US" dirty="0" smtClean="0"/>
                <a:t>Model complexity</a:t>
              </a:r>
              <a:endParaRPr lang="en-US" dirty="0"/>
            </a:p>
          </p:txBody>
        </p:sp>
        <p:sp>
          <p:nvSpPr>
            <p:cNvPr id="33806" name="TextBox 8"/>
            <p:cNvSpPr txBox="1">
              <a:spLocks noChangeArrowheads="1"/>
            </p:cNvSpPr>
            <p:nvPr/>
          </p:nvSpPr>
          <p:spPr bwMode="auto">
            <a:xfrm>
              <a:off x="5791200" y="5867400"/>
              <a:ext cx="659284" cy="369481"/>
            </a:xfrm>
            <a:prstGeom prst="rect">
              <a:avLst/>
            </a:prstGeom>
            <a:noFill/>
            <a:ln w="9525">
              <a:noFill/>
              <a:miter lim="800000"/>
              <a:headEnd/>
              <a:tailEnd/>
            </a:ln>
          </p:spPr>
          <p:txBody>
            <a:bodyPr wrap="none">
              <a:spAutoFit/>
            </a:bodyPr>
            <a:lstStyle/>
            <a:p>
              <a:r>
                <a:rPr lang="en-US" dirty="0" smtClean="0">
                  <a:solidFill>
                    <a:srgbClr val="FF0000"/>
                  </a:solidFill>
                </a:rPr>
                <a:t>High</a:t>
              </a:r>
              <a:endParaRPr lang="en-US" dirty="0">
                <a:solidFill>
                  <a:srgbClr val="FF0000"/>
                </a:solidFill>
              </a:endParaRPr>
            </a:p>
          </p:txBody>
        </p:sp>
        <p:sp>
          <p:nvSpPr>
            <p:cNvPr id="33807" name="TextBox 9"/>
            <p:cNvSpPr txBox="1">
              <a:spLocks noChangeArrowheads="1"/>
            </p:cNvSpPr>
            <p:nvPr/>
          </p:nvSpPr>
          <p:spPr bwMode="auto">
            <a:xfrm>
              <a:off x="1676400" y="5867400"/>
              <a:ext cx="620570" cy="369481"/>
            </a:xfrm>
            <a:prstGeom prst="rect">
              <a:avLst/>
            </a:prstGeom>
            <a:noFill/>
            <a:ln w="9525">
              <a:noFill/>
              <a:miter lim="800000"/>
              <a:headEnd/>
              <a:tailEnd/>
            </a:ln>
          </p:spPr>
          <p:txBody>
            <a:bodyPr wrap="none">
              <a:spAutoFit/>
            </a:bodyPr>
            <a:lstStyle/>
            <a:p>
              <a:r>
                <a:rPr lang="en-US" dirty="0" smtClean="0">
                  <a:solidFill>
                    <a:srgbClr val="FF0000"/>
                  </a:solidFill>
                </a:rPr>
                <a:t>Low</a:t>
              </a:r>
              <a:endParaRPr lang="en-US" dirty="0">
                <a:solidFill>
                  <a:srgbClr val="FF0000"/>
                </a:solidFill>
              </a:endParaRPr>
            </a:p>
          </p:txBody>
        </p:sp>
        <p:sp>
          <p:nvSpPr>
            <p:cNvPr id="33808" name="TextBox 10"/>
            <p:cNvSpPr txBox="1">
              <a:spLocks noChangeArrowheads="1"/>
            </p:cNvSpPr>
            <p:nvPr/>
          </p:nvSpPr>
          <p:spPr bwMode="auto">
            <a:xfrm rot="-5400000">
              <a:off x="1371520" y="4141636"/>
              <a:ext cx="697627" cy="369332"/>
            </a:xfrm>
            <a:prstGeom prst="rect">
              <a:avLst/>
            </a:prstGeom>
            <a:noFill/>
            <a:ln w="9525">
              <a:noFill/>
              <a:miter lim="800000"/>
              <a:headEnd/>
              <a:tailEnd/>
            </a:ln>
          </p:spPr>
          <p:txBody>
            <a:bodyPr wrap="none">
              <a:spAutoFit/>
            </a:bodyPr>
            <a:lstStyle/>
            <a:p>
              <a:r>
                <a:rPr lang="en-US"/>
                <a:t>Error</a:t>
              </a:r>
            </a:p>
          </p:txBody>
        </p:sp>
      </p:grpSp>
    </p:spTree>
    <p:extLst>
      <p:ext uri="{BB962C8B-B14F-4D97-AF65-F5344CB8AC3E}">
        <p14:creationId xmlns:p14="http://schemas.microsoft.com/office/powerpoint/2010/main" val="213696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1" grpId="0"/>
      <p:bldP spid="2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Underfitting</a:t>
            </a:r>
            <a:r>
              <a:rPr lang="en-US" dirty="0" smtClean="0"/>
              <a:t> and </a:t>
            </a:r>
            <a:r>
              <a:rPr lang="en-US" dirty="0" err="1" smtClean="0"/>
              <a:t>overfitting</a:t>
            </a:r>
            <a:endParaRPr lang="en-US" dirty="0"/>
          </a:p>
        </p:txBody>
      </p:sp>
      <p:sp>
        <p:nvSpPr>
          <p:cNvPr id="3" name="Content Placeholder 2"/>
          <p:cNvSpPr>
            <a:spLocks noGrp="1"/>
          </p:cNvSpPr>
          <p:nvPr>
            <p:ph idx="1"/>
          </p:nvPr>
        </p:nvSpPr>
        <p:spPr>
          <a:xfrm>
            <a:off x="685800" y="914400"/>
            <a:ext cx="8153400" cy="5257800"/>
          </a:xfrm>
        </p:spPr>
        <p:txBody>
          <a:bodyPr/>
          <a:lstStyle/>
          <a:p>
            <a:pPr eaLnBrk="1" hangingPunct="1">
              <a:buFont typeface="Arial"/>
              <a:buChar char="•"/>
            </a:pPr>
            <a:r>
              <a:rPr lang="en-US" sz="2400" b="1" dirty="0" err="1" smtClean="0"/>
              <a:t>Underfitting</a:t>
            </a:r>
            <a:r>
              <a:rPr lang="en-US" sz="2400" b="1" dirty="0" smtClean="0"/>
              <a:t>:</a:t>
            </a:r>
            <a:r>
              <a:rPr lang="en-US" sz="2400" dirty="0" smtClean="0"/>
              <a:t> training </a:t>
            </a:r>
            <a:r>
              <a:rPr lang="en-US" sz="2400" dirty="0"/>
              <a:t>and test error are both </a:t>
            </a:r>
            <a:r>
              <a:rPr lang="en-US" sz="2400" i="1" dirty="0" smtClean="0"/>
              <a:t>high</a:t>
            </a:r>
            <a:endParaRPr lang="en-US" sz="2400" dirty="0"/>
          </a:p>
          <a:p>
            <a:pPr lvl="1" eaLnBrk="1" hangingPunct="1"/>
            <a:r>
              <a:rPr lang="en-US" dirty="0"/>
              <a:t>Model does an equally poor job on the training and the test set</a:t>
            </a:r>
          </a:p>
          <a:p>
            <a:pPr lvl="1" eaLnBrk="1" hangingPunct="1"/>
            <a:r>
              <a:rPr lang="en-US" dirty="0"/>
              <a:t>Either the training procedure is ineffective or the model is too “simple” to represent the data</a:t>
            </a:r>
          </a:p>
          <a:p>
            <a:pPr eaLnBrk="1" hangingPunct="1">
              <a:buFont typeface="Arial"/>
              <a:buChar char="•"/>
            </a:pPr>
            <a:r>
              <a:rPr lang="en-US" sz="2400" b="1" dirty="0" err="1" smtClean="0"/>
              <a:t>Overfitting</a:t>
            </a:r>
            <a:r>
              <a:rPr lang="en-US" sz="2400" b="1" dirty="0" smtClean="0"/>
              <a:t>:</a:t>
            </a:r>
            <a:r>
              <a:rPr lang="en-US" sz="2400" dirty="0" smtClean="0"/>
              <a:t> Training </a:t>
            </a:r>
            <a:r>
              <a:rPr lang="en-US" sz="2400" dirty="0"/>
              <a:t>error is </a:t>
            </a:r>
            <a:r>
              <a:rPr lang="en-US" sz="2400" i="1" dirty="0"/>
              <a:t>low</a:t>
            </a:r>
            <a:r>
              <a:rPr lang="en-US" sz="2400" dirty="0"/>
              <a:t> but test error is </a:t>
            </a:r>
            <a:r>
              <a:rPr lang="en-US" sz="2400" i="1" dirty="0" smtClean="0"/>
              <a:t>high</a:t>
            </a:r>
          </a:p>
          <a:p>
            <a:pPr lvl="1" eaLnBrk="1" hangingPunct="1">
              <a:buFont typeface="Arial"/>
              <a:buChar char="•"/>
            </a:pPr>
            <a:r>
              <a:rPr lang="en-US" dirty="0" smtClean="0"/>
              <a:t>Model fits </a:t>
            </a:r>
            <a:r>
              <a:rPr lang="en-US" dirty="0"/>
              <a:t>irrelevant characteristics (noise) in the training data</a:t>
            </a:r>
          </a:p>
          <a:p>
            <a:pPr lvl="1" eaLnBrk="1" hangingPunct="1"/>
            <a:r>
              <a:rPr lang="en-US" dirty="0"/>
              <a:t>Model is too complex or amount of training data is insufficient</a:t>
            </a:r>
          </a:p>
          <a:p>
            <a:pPr marL="457200" indent="-457200">
              <a:buFont typeface="Arial"/>
              <a:buChar char="•"/>
            </a:pPr>
            <a:endParaRPr lang="en-US" dirty="0"/>
          </a:p>
        </p:txBody>
      </p:sp>
      <p:pic>
        <p:nvPicPr>
          <p:cNvPr id="7170" name="Picture 2" descr="http://www.holehouse.org/mlclass/07_Regularization_files/Image%20%5b1%5d.png"/>
          <p:cNvPicPr>
            <a:picLocks noChangeAspect="1" noChangeArrowheads="1"/>
          </p:cNvPicPr>
          <p:nvPr/>
        </p:nvPicPr>
        <p:blipFill rotWithShape="1">
          <a:blip r:embed="rId2">
            <a:extLst>
              <a:ext uri="{28A0092B-C50C-407E-A947-70E740481C1C}">
                <a14:useLocalDpi xmlns:a14="http://schemas.microsoft.com/office/drawing/2010/main" val="0"/>
              </a:ext>
            </a:extLst>
          </a:blip>
          <a:srcRect t="1" b="42919"/>
          <a:stretch/>
        </p:blipFill>
        <p:spPr bwMode="auto">
          <a:xfrm>
            <a:off x="110981" y="4179332"/>
            <a:ext cx="8880619" cy="2362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3124" y="3733800"/>
            <a:ext cx="1364476" cy="369332"/>
          </a:xfrm>
          <a:prstGeom prst="rect">
            <a:avLst/>
          </a:prstGeom>
          <a:noFill/>
        </p:spPr>
        <p:txBody>
          <a:bodyPr wrap="none" rtlCol="0">
            <a:spAutoFit/>
          </a:bodyPr>
          <a:lstStyle/>
          <a:p>
            <a:r>
              <a:rPr lang="en-US" dirty="0" err="1" smtClean="0"/>
              <a:t>Underfitting</a:t>
            </a:r>
            <a:endParaRPr lang="en-US" dirty="0"/>
          </a:p>
        </p:txBody>
      </p:sp>
      <p:sp>
        <p:nvSpPr>
          <p:cNvPr id="6" name="TextBox 5"/>
          <p:cNvSpPr txBox="1"/>
          <p:nvPr/>
        </p:nvSpPr>
        <p:spPr>
          <a:xfrm>
            <a:off x="6781800" y="3733800"/>
            <a:ext cx="1236236" cy="369332"/>
          </a:xfrm>
          <a:prstGeom prst="rect">
            <a:avLst/>
          </a:prstGeom>
          <a:noFill/>
        </p:spPr>
        <p:txBody>
          <a:bodyPr wrap="none" rtlCol="0">
            <a:spAutoFit/>
          </a:bodyPr>
          <a:lstStyle/>
          <a:p>
            <a:r>
              <a:rPr lang="en-US" dirty="0" err="1" smtClean="0"/>
              <a:t>Overfitting</a:t>
            </a:r>
            <a:endParaRPr lang="en-US" dirty="0"/>
          </a:p>
        </p:txBody>
      </p:sp>
      <p:sp>
        <p:nvSpPr>
          <p:cNvPr id="7" name="TextBox 6"/>
          <p:cNvSpPr txBox="1"/>
          <p:nvPr/>
        </p:nvSpPr>
        <p:spPr>
          <a:xfrm>
            <a:off x="3581400" y="3733800"/>
            <a:ext cx="2249334" cy="369332"/>
          </a:xfrm>
          <a:prstGeom prst="rect">
            <a:avLst/>
          </a:prstGeom>
          <a:noFill/>
        </p:spPr>
        <p:txBody>
          <a:bodyPr wrap="none" rtlCol="0">
            <a:spAutoFit/>
          </a:bodyPr>
          <a:lstStyle/>
          <a:p>
            <a:r>
              <a:rPr lang="en-US" dirty="0" smtClean="0"/>
              <a:t>Good generalization</a:t>
            </a:r>
            <a:endParaRPr lang="en-US" dirty="0"/>
          </a:p>
        </p:txBody>
      </p:sp>
      <p:sp>
        <p:nvSpPr>
          <p:cNvPr id="5" name="Rectangle 4"/>
          <p:cNvSpPr/>
          <p:nvPr/>
        </p:nvSpPr>
        <p:spPr>
          <a:xfrm>
            <a:off x="7353300" y="6550223"/>
            <a:ext cx="1790700" cy="307777"/>
          </a:xfrm>
          <a:prstGeom prst="rect">
            <a:avLst/>
          </a:prstGeom>
        </p:spPr>
        <p:txBody>
          <a:bodyPr wrap="square">
            <a:spAutoFit/>
          </a:bodyPr>
          <a:lstStyle/>
          <a:p>
            <a:pPr algn="ctr"/>
            <a:r>
              <a:rPr lang="en-US" sz="1400" dirty="0" smtClean="0">
                <a:hlinkClick r:id="rId3"/>
              </a:rPr>
              <a:t>Figure source</a:t>
            </a:r>
            <a:endParaRPr lang="en-US" sz="1400" dirty="0"/>
          </a:p>
        </p:txBody>
      </p:sp>
    </p:spTree>
    <p:extLst>
      <p:ext uri="{BB962C8B-B14F-4D97-AF65-F5344CB8AC3E}">
        <p14:creationId xmlns:p14="http://schemas.microsoft.com/office/powerpoint/2010/main" val="422285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t>Effect of training set size</a:t>
            </a:r>
          </a:p>
        </p:txBody>
      </p:sp>
      <p:sp>
        <p:nvSpPr>
          <p:cNvPr id="10" name="Freeform 9"/>
          <p:cNvSpPr/>
          <p:nvPr/>
        </p:nvSpPr>
        <p:spPr>
          <a:xfrm>
            <a:off x="2398713" y="3406775"/>
            <a:ext cx="4359275" cy="1827212"/>
          </a:xfrm>
          <a:custGeom>
            <a:avLst/>
            <a:gdLst>
              <a:gd name="connsiteX0" fmla="*/ 0 w 4359058"/>
              <a:gd name="connsiteY0" fmla="*/ 0 h 1826490"/>
              <a:gd name="connsiteX1" fmla="*/ 413359 w 4359058"/>
              <a:gd name="connsiteY1" fmla="*/ 12526 h 1826490"/>
              <a:gd name="connsiteX2" fmla="*/ 450937 w 4359058"/>
              <a:gd name="connsiteY2" fmla="*/ 25052 h 1826490"/>
              <a:gd name="connsiteX3" fmla="*/ 488515 w 4359058"/>
              <a:gd name="connsiteY3" fmla="*/ 50104 h 1826490"/>
              <a:gd name="connsiteX4" fmla="*/ 551145 w 4359058"/>
              <a:gd name="connsiteY4" fmla="*/ 62630 h 1826490"/>
              <a:gd name="connsiteX5" fmla="*/ 601250 w 4359058"/>
              <a:gd name="connsiteY5" fmla="*/ 75156 h 1826490"/>
              <a:gd name="connsiteX6" fmla="*/ 676406 w 4359058"/>
              <a:gd name="connsiteY6" fmla="*/ 100208 h 1826490"/>
              <a:gd name="connsiteX7" fmla="*/ 713984 w 4359058"/>
              <a:gd name="connsiteY7" fmla="*/ 137786 h 1826490"/>
              <a:gd name="connsiteX8" fmla="*/ 764088 w 4359058"/>
              <a:gd name="connsiteY8" fmla="*/ 150312 h 1826490"/>
              <a:gd name="connsiteX9" fmla="*/ 876822 w 4359058"/>
              <a:gd name="connsiteY9" fmla="*/ 187890 h 1826490"/>
              <a:gd name="connsiteX10" fmla="*/ 914400 w 4359058"/>
              <a:gd name="connsiteY10" fmla="*/ 200416 h 1826490"/>
              <a:gd name="connsiteX11" fmla="*/ 977030 w 4359058"/>
              <a:gd name="connsiteY11" fmla="*/ 212942 h 1826490"/>
              <a:gd name="connsiteX12" fmla="*/ 1052187 w 4359058"/>
              <a:gd name="connsiteY12" fmla="*/ 237994 h 1826490"/>
              <a:gd name="connsiteX13" fmla="*/ 1089765 w 4359058"/>
              <a:gd name="connsiteY13" fmla="*/ 250520 h 1826490"/>
              <a:gd name="connsiteX14" fmla="*/ 1127343 w 4359058"/>
              <a:gd name="connsiteY14" fmla="*/ 288098 h 1826490"/>
              <a:gd name="connsiteX15" fmla="*/ 1164921 w 4359058"/>
              <a:gd name="connsiteY15" fmla="*/ 300624 h 1826490"/>
              <a:gd name="connsiteX16" fmla="*/ 1202499 w 4359058"/>
              <a:gd name="connsiteY16" fmla="*/ 325676 h 1826490"/>
              <a:gd name="connsiteX17" fmla="*/ 1215025 w 4359058"/>
              <a:gd name="connsiteY17" fmla="*/ 363254 h 1826490"/>
              <a:gd name="connsiteX18" fmla="*/ 1240077 w 4359058"/>
              <a:gd name="connsiteY18" fmla="*/ 388307 h 1826490"/>
              <a:gd name="connsiteX19" fmla="*/ 1277655 w 4359058"/>
              <a:gd name="connsiteY19" fmla="*/ 413359 h 1826490"/>
              <a:gd name="connsiteX20" fmla="*/ 1390389 w 4359058"/>
              <a:gd name="connsiteY20" fmla="*/ 438411 h 1826490"/>
              <a:gd name="connsiteX21" fmla="*/ 1465545 w 4359058"/>
              <a:gd name="connsiteY21" fmla="*/ 463463 h 1826490"/>
              <a:gd name="connsiteX22" fmla="*/ 1503124 w 4359058"/>
              <a:gd name="connsiteY22" fmla="*/ 475989 h 1826490"/>
              <a:gd name="connsiteX23" fmla="*/ 1590806 w 4359058"/>
              <a:gd name="connsiteY23" fmla="*/ 576197 h 1826490"/>
              <a:gd name="connsiteX24" fmla="*/ 1665962 w 4359058"/>
              <a:gd name="connsiteY24" fmla="*/ 663879 h 1826490"/>
              <a:gd name="connsiteX25" fmla="*/ 1703540 w 4359058"/>
              <a:gd name="connsiteY25" fmla="*/ 739035 h 1826490"/>
              <a:gd name="connsiteX26" fmla="*/ 1816274 w 4359058"/>
              <a:gd name="connsiteY26" fmla="*/ 801665 h 1826490"/>
              <a:gd name="connsiteX27" fmla="*/ 1891430 w 4359058"/>
              <a:gd name="connsiteY27" fmla="*/ 839243 h 1826490"/>
              <a:gd name="connsiteX28" fmla="*/ 1916482 w 4359058"/>
              <a:gd name="connsiteY28" fmla="*/ 864296 h 1826490"/>
              <a:gd name="connsiteX29" fmla="*/ 1954061 w 4359058"/>
              <a:gd name="connsiteY29" fmla="*/ 889348 h 1826490"/>
              <a:gd name="connsiteX30" fmla="*/ 1979113 w 4359058"/>
              <a:gd name="connsiteY30" fmla="*/ 926926 h 1826490"/>
              <a:gd name="connsiteX31" fmla="*/ 2016691 w 4359058"/>
              <a:gd name="connsiteY31" fmla="*/ 964504 h 1826490"/>
              <a:gd name="connsiteX32" fmla="*/ 2041743 w 4359058"/>
              <a:gd name="connsiteY32" fmla="*/ 1002082 h 1826490"/>
              <a:gd name="connsiteX33" fmla="*/ 2079321 w 4359058"/>
              <a:gd name="connsiteY33" fmla="*/ 1027134 h 1826490"/>
              <a:gd name="connsiteX34" fmla="*/ 2141951 w 4359058"/>
              <a:gd name="connsiteY34" fmla="*/ 1089764 h 1826490"/>
              <a:gd name="connsiteX35" fmla="*/ 2204581 w 4359058"/>
              <a:gd name="connsiteY35" fmla="*/ 1202498 h 1826490"/>
              <a:gd name="connsiteX36" fmla="*/ 2229633 w 4359058"/>
              <a:gd name="connsiteY36" fmla="*/ 1240076 h 1826490"/>
              <a:gd name="connsiteX37" fmla="*/ 2329841 w 4359058"/>
              <a:gd name="connsiteY37" fmla="*/ 1327759 h 1826490"/>
              <a:gd name="connsiteX38" fmla="*/ 2404998 w 4359058"/>
              <a:gd name="connsiteY38" fmla="*/ 1352811 h 1826490"/>
              <a:gd name="connsiteX39" fmla="*/ 2442576 w 4359058"/>
              <a:gd name="connsiteY39" fmla="*/ 1365337 h 1826490"/>
              <a:gd name="connsiteX40" fmla="*/ 2467628 w 4359058"/>
              <a:gd name="connsiteY40" fmla="*/ 1402915 h 1826490"/>
              <a:gd name="connsiteX41" fmla="*/ 2592888 w 4359058"/>
              <a:gd name="connsiteY41" fmla="*/ 1440493 h 1826490"/>
              <a:gd name="connsiteX42" fmla="*/ 2668044 w 4359058"/>
              <a:gd name="connsiteY42" fmla="*/ 1465545 h 1826490"/>
              <a:gd name="connsiteX43" fmla="*/ 2743200 w 4359058"/>
              <a:gd name="connsiteY43" fmla="*/ 1503123 h 1826490"/>
              <a:gd name="connsiteX44" fmla="*/ 2931091 w 4359058"/>
              <a:gd name="connsiteY44" fmla="*/ 1515649 h 1826490"/>
              <a:gd name="connsiteX45" fmla="*/ 3118981 w 4359058"/>
              <a:gd name="connsiteY45" fmla="*/ 1553227 h 1826490"/>
              <a:gd name="connsiteX46" fmla="*/ 3206663 w 4359058"/>
              <a:gd name="connsiteY46" fmla="*/ 1615857 h 1826490"/>
              <a:gd name="connsiteX47" fmla="*/ 3306871 w 4359058"/>
              <a:gd name="connsiteY47" fmla="*/ 1640909 h 1826490"/>
              <a:gd name="connsiteX48" fmla="*/ 3369502 w 4359058"/>
              <a:gd name="connsiteY48" fmla="*/ 1665961 h 1826490"/>
              <a:gd name="connsiteX49" fmla="*/ 3933173 w 4359058"/>
              <a:gd name="connsiteY49" fmla="*/ 1691013 h 1826490"/>
              <a:gd name="connsiteX50" fmla="*/ 4008329 w 4359058"/>
              <a:gd name="connsiteY50" fmla="*/ 1653435 h 1826490"/>
              <a:gd name="connsiteX51" fmla="*/ 4083485 w 4359058"/>
              <a:gd name="connsiteY51" fmla="*/ 1628383 h 1826490"/>
              <a:gd name="connsiteX52" fmla="*/ 4121063 w 4359058"/>
              <a:gd name="connsiteY52" fmla="*/ 1603331 h 1826490"/>
              <a:gd name="connsiteX53" fmla="*/ 4196219 w 4359058"/>
              <a:gd name="connsiteY53" fmla="*/ 1578279 h 1826490"/>
              <a:gd name="connsiteX54" fmla="*/ 4271376 w 4359058"/>
              <a:gd name="connsiteY54" fmla="*/ 1540701 h 1826490"/>
              <a:gd name="connsiteX55" fmla="*/ 4308954 w 4359058"/>
              <a:gd name="connsiteY55" fmla="*/ 1515649 h 1826490"/>
              <a:gd name="connsiteX56" fmla="*/ 4359058 w 4359058"/>
              <a:gd name="connsiteY56" fmla="*/ 1465545 h 18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59058" h="1826490">
                <a:moveTo>
                  <a:pt x="0" y="0"/>
                </a:moveTo>
                <a:cubicBezTo>
                  <a:pt x="137786" y="4175"/>
                  <a:pt x="275722" y="4879"/>
                  <a:pt x="413359" y="12526"/>
                </a:cubicBezTo>
                <a:cubicBezTo>
                  <a:pt x="426542" y="13258"/>
                  <a:pt x="439127" y="19147"/>
                  <a:pt x="450937" y="25052"/>
                </a:cubicBezTo>
                <a:cubicBezTo>
                  <a:pt x="464402" y="31785"/>
                  <a:pt x="474419" y="44818"/>
                  <a:pt x="488515" y="50104"/>
                </a:cubicBezTo>
                <a:cubicBezTo>
                  <a:pt x="508450" y="57579"/>
                  <a:pt x="530362" y="58012"/>
                  <a:pt x="551145" y="62630"/>
                </a:cubicBezTo>
                <a:cubicBezTo>
                  <a:pt x="567951" y="66365"/>
                  <a:pt x="584760" y="70209"/>
                  <a:pt x="601250" y="75156"/>
                </a:cubicBezTo>
                <a:cubicBezTo>
                  <a:pt x="626543" y="82744"/>
                  <a:pt x="676406" y="100208"/>
                  <a:pt x="676406" y="100208"/>
                </a:cubicBezTo>
                <a:cubicBezTo>
                  <a:pt x="688932" y="112734"/>
                  <a:pt x="698604" y="128997"/>
                  <a:pt x="713984" y="137786"/>
                </a:cubicBezTo>
                <a:cubicBezTo>
                  <a:pt x="728931" y="146327"/>
                  <a:pt x="747599" y="145365"/>
                  <a:pt x="764088" y="150312"/>
                </a:cubicBezTo>
                <a:lnTo>
                  <a:pt x="876822" y="187890"/>
                </a:lnTo>
                <a:cubicBezTo>
                  <a:pt x="889348" y="192065"/>
                  <a:pt x="901453" y="197827"/>
                  <a:pt x="914400" y="200416"/>
                </a:cubicBezTo>
                <a:cubicBezTo>
                  <a:pt x="935277" y="204591"/>
                  <a:pt x="956490" y="207340"/>
                  <a:pt x="977030" y="212942"/>
                </a:cubicBezTo>
                <a:cubicBezTo>
                  <a:pt x="1002507" y="219890"/>
                  <a:pt x="1027135" y="229643"/>
                  <a:pt x="1052187" y="237994"/>
                </a:cubicBezTo>
                <a:lnTo>
                  <a:pt x="1089765" y="250520"/>
                </a:lnTo>
                <a:cubicBezTo>
                  <a:pt x="1102291" y="263046"/>
                  <a:pt x="1112604" y="278272"/>
                  <a:pt x="1127343" y="288098"/>
                </a:cubicBezTo>
                <a:cubicBezTo>
                  <a:pt x="1138329" y="295422"/>
                  <a:pt x="1153111" y="294719"/>
                  <a:pt x="1164921" y="300624"/>
                </a:cubicBezTo>
                <a:cubicBezTo>
                  <a:pt x="1178386" y="307357"/>
                  <a:pt x="1189973" y="317325"/>
                  <a:pt x="1202499" y="325676"/>
                </a:cubicBezTo>
                <a:cubicBezTo>
                  <a:pt x="1206674" y="338202"/>
                  <a:pt x="1208232" y="351932"/>
                  <a:pt x="1215025" y="363254"/>
                </a:cubicBezTo>
                <a:cubicBezTo>
                  <a:pt x="1221101" y="373381"/>
                  <a:pt x="1230855" y="380929"/>
                  <a:pt x="1240077" y="388307"/>
                </a:cubicBezTo>
                <a:cubicBezTo>
                  <a:pt x="1251832" y="397712"/>
                  <a:pt x="1264190" y="406626"/>
                  <a:pt x="1277655" y="413359"/>
                </a:cubicBezTo>
                <a:cubicBezTo>
                  <a:pt x="1313493" y="431278"/>
                  <a:pt x="1351902" y="428789"/>
                  <a:pt x="1390389" y="438411"/>
                </a:cubicBezTo>
                <a:cubicBezTo>
                  <a:pt x="1416008" y="444816"/>
                  <a:pt x="1440493" y="455112"/>
                  <a:pt x="1465545" y="463463"/>
                </a:cubicBezTo>
                <a:lnTo>
                  <a:pt x="1503124" y="475989"/>
                </a:lnTo>
                <a:cubicBezTo>
                  <a:pt x="1609595" y="546970"/>
                  <a:pt x="1444669" y="430060"/>
                  <a:pt x="1590806" y="576197"/>
                </a:cubicBezTo>
                <a:cubicBezTo>
                  <a:pt x="1643146" y="628537"/>
                  <a:pt x="1617755" y="599603"/>
                  <a:pt x="1665962" y="663879"/>
                </a:cubicBezTo>
                <a:cubicBezTo>
                  <a:pt x="1674897" y="690684"/>
                  <a:pt x="1680686" y="719038"/>
                  <a:pt x="1703540" y="739035"/>
                </a:cubicBezTo>
                <a:cubicBezTo>
                  <a:pt x="1808859" y="831189"/>
                  <a:pt x="1741723" y="764389"/>
                  <a:pt x="1816274" y="801665"/>
                </a:cubicBezTo>
                <a:cubicBezTo>
                  <a:pt x="1913402" y="850229"/>
                  <a:pt x="1796977" y="807759"/>
                  <a:pt x="1891430" y="839243"/>
                </a:cubicBezTo>
                <a:cubicBezTo>
                  <a:pt x="1899781" y="847594"/>
                  <a:pt x="1907260" y="856918"/>
                  <a:pt x="1916482" y="864296"/>
                </a:cubicBezTo>
                <a:cubicBezTo>
                  <a:pt x="1928238" y="873701"/>
                  <a:pt x="1943416" y="878703"/>
                  <a:pt x="1954061" y="889348"/>
                </a:cubicBezTo>
                <a:cubicBezTo>
                  <a:pt x="1964706" y="899993"/>
                  <a:pt x="1969475" y="915361"/>
                  <a:pt x="1979113" y="926926"/>
                </a:cubicBezTo>
                <a:cubicBezTo>
                  <a:pt x="1990454" y="940535"/>
                  <a:pt x="2005350" y="950895"/>
                  <a:pt x="2016691" y="964504"/>
                </a:cubicBezTo>
                <a:cubicBezTo>
                  <a:pt x="2026329" y="976069"/>
                  <a:pt x="2031098" y="991437"/>
                  <a:pt x="2041743" y="1002082"/>
                </a:cubicBezTo>
                <a:cubicBezTo>
                  <a:pt x="2052388" y="1012727"/>
                  <a:pt x="2067991" y="1017221"/>
                  <a:pt x="2079321" y="1027134"/>
                </a:cubicBezTo>
                <a:cubicBezTo>
                  <a:pt x="2101540" y="1046576"/>
                  <a:pt x="2121074" y="1068887"/>
                  <a:pt x="2141951" y="1089764"/>
                </a:cubicBezTo>
                <a:cubicBezTo>
                  <a:pt x="2163998" y="1155906"/>
                  <a:pt x="2147153" y="1116356"/>
                  <a:pt x="2204581" y="1202498"/>
                </a:cubicBezTo>
                <a:lnTo>
                  <a:pt x="2229633" y="1240076"/>
                </a:lnTo>
                <a:cubicBezTo>
                  <a:pt x="2258860" y="1283916"/>
                  <a:pt x="2267212" y="1306883"/>
                  <a:pt x="2329841" y="1327759"/>
                </a:cubicBezTo>
                <a:lnTo>
                  <a:pt x="2404998" y="1352811"/>
                </a:lnTo>
                <a:lnTo>
                  <a:pt x="2442576" y="1365337"/>
                </a:lnTo>
                <a:cubicBezTo>
                  <a:pt x="2450927" y="1377863"/>
                  <a:pt x="2454862" y="1394936"/>
                  <a:pt x="2467628" y="1402915"/>
                </a:cubicBezTo>
                <a:cubicBezTo>
                  <a:pt x="2494881" y="1419948"/>
                  <a:pt x="2559041" y="1430339"/>
                  <a:pt x="2592888" y="1440493"/>
                </a:cubicBezTo>
                <a:cubicBezTo>
                  <a:pt x="2618181" y="1448081"/>
                  <a:pt x="2646072" y="1450897"/>
                  <a:pt x="2668044" y="1465545"/>
                </a:cubicBezTo>
                <a:cubicBezTo>
                  <a:pt x="2692956" y="1482153"/>
                  <a:pt x="2712084" y="1499666"/>
                  <a:pt x="2743200" y="1503123"/>
                </a:cubicBezTo>
                <a:cubicBezTo>
                  <a:pt x="2805585" y="1510055"/>
                  <a:pt x="2868461" y="1511474"/>
                  <a:pt x="2931091" y="1515649"/>
                </a:cubicBezTo>
                <a:cubicBezTo>
                  <a:pt x="3042116" y="1552657"/>
                  <a:pt x="2980001" y="1537785"/>
                  <a:pt x="3118981" y="1553227"/>
                </a:cubicBezTo>
                <a:cubicBezTo>
                  <a:pt x="3291986" y="1639730"/>
                  <a:pt x="3054318" y="1514294"/>
                  <a:pt x="3206663" y="1615857"/>
                </a:cubicBezTo>
                <a:cubicBezTo>
                  <a:pt x="3224698" y="1627881"/>
                  <a:pt x="3295373" y="1637460"/>
                  <a:pt x="3306871" y="1640909"/>
                </a:cubicBezTo>
                <a:cubicBezTo>
                  <a:pt x="3328408" y="1647370"/>
                  <a:pt x="3348625" y="1657610"/>
                  <a:pt x="3369502" y="1665961"/>
                </a:cubicBezTo>
                <a:cubicBezTo>
                  <a:pt x="3530031" y="1826490"/>
                  <a:pt x="3400114" y="1714704"/>
                  <a:pt x="3933173" y="1691013"/>
                </a:cubicBezTo>
                <a:cubicBezTo>
                  <a:pt x="3971242" y="1689321"/>
                  <a:pt x="3975489" y="1668030"/>
                  <a:pt x="4008329" y="1653435"/>
                </a:cubicBezTo>
                <a:cubicBezTo>
                  <a:pt x="4032460" y="1642710"/>
                  <a:pt x="4061513" y="1643031"/>
                  <a:pt x="4083485" y="1628383"/>
                </a:cubicBezTo>
                <a:cubicBezTo>
                  <a:pt x="4096011" y="1620032"/>
                  <a:pt x="4107306" y="1609445"/>
                  <a:pt x="4121063" y="1603331"/>
                </a:cubicBezTo>
                <a:cubicBezTo>
                  <a:pt x="4145194" y="1592606"/>
                  <a:pt x="4174247" y="1592927"/>
                  <a:pt x="4196219" y="1578279"/>
                </a:cubicBezTo>
                <a:cubicBezTo>
                  <a:pt x="4303921" y="1506480"/>
                  <a:pt x="4167650" y="1592564"/>
                  <a:pt x="4271376" y="1540701"/>
                </a:cubicBezTo>
                <a:cubicBezTo>
                  <a:pt x="4284841" y="1533968"/>
                  <a:pt x="4296428" y="1524000"/>
                  <a:pt x="4308954" y="1515649"/>
                </a:cubicBezTo>
                <a:cubicBezTo>
                  <a:pt x="4339185" y="1470303"/>
                  <a:pt x="4320541" y="1484804"/>
                  <a:pt x="4359058" y="1465545"/>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 name="Freeform 11"/>
          <p:cNvSpPr/>
          <p:nvPr/>
        </p:nvSpPr>
        <p:spPr>
          <a:xfrm>
            <a:off x="2411413" y="1828800"/>
            <a:ext cx="4359275" cy="1257300"/>
          </a:xfrm>
          <a:custGeom>
            <a:avLst/>
            <a:gdLst>
              <a:gd name="connsiteX0" fmla="*/ 0 w 4359058"/>
              <a:gd name="connsiteY0" fmla="*/ 989556 h 1257062"/>
              <a:gd name="connsiteX1" fmla="*/ 100208 w 4359058"/>
              <a:gd name="connsiteY1" fmla="*/ 1039660 h 1257062"/>
              <a:gd name="connsiteX2" fmla="*/ 137787 w 4359058"/>
              <a:gd name="connsiteY2" fmla="*/ 1052187 h 1257062"/>
              <a:gd name="connsiteX3" fmla="*/ 338203 w 4359058"/>
              <a:gd name="connsiteY3" fmla="*/ 1077239 h 1257062"/>
              <a:gd name="connsiteX4" fmla="*/ 413359 w 4359058"/>
              <a:gd name="connsiteY4" fmla="*/ 1102291 h 1257062"/>
              <a:gd name="connsiteX5" fmla="*/ 450937 w 4359058"/>
              <a:gd name="connsiteY5" fmla="*/ 1114817 h 1257062"/>
              <a:gd name="connsiteX6" fmla="*/ 526093 w 4359058"/>
              <a:gd name="connsiteY6" fmla="*/ 1164921 h 1257062"/>
              <a:gd name="connsiteX7" fmla="*/ 739036 w 4359058"/>
              <a:gd name="connsiteY7" fmla="*/ 1215025 h 1257062"/>
              <a:gd name="connsiteX8" fmla="*/ 776614 w 4359058"/>
              <a:gd name="connsiteY8" fmla="*/ 1227551 h 1257062"/>
              <a:gd name="connsiteX9" fmla="*/ 876822 w 4359058"/>
              <a:gd name="connsiteY9" fmla="*/ 1252603 h 1257062"/>
              <a:gd name="connsiteX10" fmla="*/ 1252603 w 4359058"/>
              <a:gd name="connsiteY10" fmla="*/ 1240077 h 1257062"/>
              <a:gd name="connsiteX11" fmla="*/ 1327759 w 4359058"/>
              <a:gd name="connsiteY11" fmla="*/ 1177447 h 1257062"/>
              <a:gd name="connsiteX12" fmla="*/ 1402915 w 4359058"/>
              <a:gd name="connsiteY12" fmla="*/ 1152395 h 1257062"/>
              <a:gd name="connsiteX13" fmla="*/ 1453019 w 4359058"/>
              <a:gd name="connsiteY13" fmla="*/ 1139869 h 1257062"/>
              <a:gd name="connsiteX14" fmla="*/ 1565754 w 4359058"/>
              <a:gd name="connsiteY14" fmla="*/ 1127343 h 1257062"/>
              <a:gd name="connsiteX15" fmla="*/ 1653436 w 4359058"/>
              <a:gd name="connsiteY15" fmla="*/ 1114817 h 1257062"/>
              <a:gd name="connsiteX16" fmla="*/ 1766170 w 4359058"/>
              <a:gd name="connsiteY16" fmla="*/ 1077239 h 1257062"/>
              <a:gd name="connsiteX17" fmla="*/ 1803748 w 4359058"/>
              <a:gd name="connsiteY17" fmla="*/ 1064713 h 1257062"/>
              <a:gd name="connsiteX18" fmla="*/ 1891430 w 4359058"/>
              <a:gd name="connsiteY18" fmla="*/ 1052187 h 1257062"/>
              <a:gd name="connsiteX19" fmla="*/ 1916482 w 4359058"/>
              <a:gd name="connsiteY19" fmla="*/ 1027134 h 1257062"/>
              <a:gd name="connsiteX20" fmla="*/ 1979113 w 4359058"/>
              <a:gd name="connsiteY20" fmla="*/ 1014608 h 1257062"/>
              <a:gd name="connsiteX21" fmla="*/ 2091847 w 4359058"/>
              <a:gd name="connsiteY21" fmla="*/ 989556 h 1257062"/>
              <a:gd name="connsiteX22" fmla="*/ 2167003 w 4359058"/>
              <a:gd name="connsiteY22" fmla="*/ 939452 h 1257062"/>
              <a:gd name="connsiteX23" fmla="*/ 2204581 w 4359058"/>
              <a:gd name="connsiteY23" fmla="*/ 914400 h 1257062"/>
              <a:gd name="connsiteX24" fmla="*/ 2279737 w 4359058"/>
              <a:gd name="connsiteY24" fmla="*/ 889348 h 1257062"/>
              <a:gd name="connsiteX25" fmla="*/ 2317315 w 4359058"/>
              <a:gd name="connsiteY25" fmla="*/ 876822 h 1257062"/>
              <a:gd name="connsiteX26" fmla="*/ 2354893 w 4359058"/>
              <a:gd name="connsiteY26" fmla="*/ 851770 h 1257062"/>
              <a:gd name="connsiteX27" fmla="*/ 2480154 w 4359058"/>
              <a:gd name="connsiteY27" fmla="*/ 814192 h 1257062"/>
              <a:gd name="connsiteX28" fmla="*/ 2592888 w 4359058"/>
              <a:gd name="connsiteY28" fmla="*/ 789140 h 1257062"/>
              <a:gd name="connsiteX29" fmla="*/ 2668044 w 4359058"/>
              <a:gd name="connsiteY29" fmla="*/ 751562 h 1257062"/>
              <a:gd name="connsiteX30" fmla="*/ 2718148 w 4359058"/>
              <a:gd name="connsiteY30" fmla="*/ 739036 h 1257062"/>
              <a:gd name="connsiteX31" fmla="*/ 2768252 w 4359058"/>
              <a:gd name="connsiteY31" fmla="*/ 713984 h 1257062"/>
              <a:gd name="connsiteX32" fmla="*/ 2918565 w 4359058"/>
              <a:gd name="connsiteY32" fmla="*/ 688932 h 1257062"/>
              <a:gd name="connsiteX33" fmla="*/ 3043825 w 4359058"/>
              <a:gd name="connsiteY33" fmla="*/ 663880 h 1257062"/>
              <a:gd name="connsiteX34" fmla="*/ 3093929 w 4359058"/>
              <a:gd name="connsiteY34" fmla="*/ 651354 h 1257062"/>
              <a:gd name="connsiteX35" fmla="*/ 3169085 w 4359058"/>
              <a:gd name="connsiteY35" fmla="*/ 626302 h 1257062"/>
              <a:gd name="connsiteX36" fmla="*/ 3206663 w 4359058"/>
              <a:gd name="connsiteY36" fmla="*/ 613776 h 1257062"/>
              <a:gd name="connsiteX37" fmla="*/ 3256767 w 4359058"/>
              <a:gd name="connsiteY37" fmla="*/ 601250 h 1257062"/>
              <a:gd name="connsiteX38" fmla="*/ 3331924 w 4359058"/>
              <a:gd name="connsiteY38" fmla="*/ 576197 h 1257062"/>
              <a:gd name="connsiteX39" fmla="*/ 3369502 w 4359058"/>
              <a:gd name="connsiteY39" fmla="*/ 563671 h 1257062"/>
              <a:gd name="connsiteX40" fmla="*/ 3432132 w 4359058"/>
              <a:gd name="connsiteY40" fmla="*/ 551145 h 1257062"/>
              <a:gd name="connsiteX41" fmla="*/ 3507288 w 4359058"/>
              <a:gd name="connsiteY41" fmla="*/ 526093 h 1257062"/>
              <a:gd name="connsiteX42" fmla="*/ 3594970 w 4359058"/>
              <a:gd name="connsiteY42" fmla="*/ 501041 h 1257062"/>
              <a:gd name="connsiteX43" fmla="*/ 3645074 w 4359058"/>
              <a:gd name="connsiteY43" fmla="*/ 475989 h 1257062"/>
              <a:gd name="connsiteX44" fmla="*/ 3682652 w 4359058"/>
              <a:gd name="connsiteY44" fmla="*/ 463463 h 1257062"/>
              <a:gd name="connsiteX45" fmla="*/ 3770335 w 4359058"/>
              <a:gd name="connsiteY45" fmla="*/ 413359 h 1257062"/>
              <a:gd name="connsiteX46" fmla="*/ 3807913 w 4359058"/>
              <a:gd name="connsiteY46" fmla="*/ 400833 h 1257062"/>
              <a:gd name="connsiteX47" fmla="*/ 3983277 w 4359058"/>
              <a:gd name="connsiteY47" fmla="*/ 300625 h 1257062"/>
              <a:gd name="connsiteX48" fmla="*/ 4020855 w 4359058"/>
              <a:gd name="connsiteY48" fmla="*/ 275573 h 1257062"/>
              <a:gd name="connsiteX49" fmla="*/ 4058433 w 4359058"/>
              <a:gd name="connsiteY49" fmla="*/ 250521 h 1257062"/>
              <a:gd name="connsiteX50" fmla="*/ 4096011 w 4359058"/>
              <a:gd name="connsiteY50" fmla="*/ 237995 h 1257062"/>
              <a:gd name="connsiteX51" fmla="*/ 4133589 w 4359058"/>
              <a:gd name="connsiteY51" fmla="*/ 212943 h 1257062"/>
              <a:gd name="connsiteX52" fmla="*/ 4208745 w 4359058"/>
              <a:gd name="connsiteY52" fmla="*/ 187891 h 1257062"/>
              <a:gd name="connsiteX53" fmla="*/ 4233798 w 4359058"/>
              <a:gd name="connsiteY53" fmla="*/ 162839 h 1257062"/>
              <a:gd name="connsiteX54" fmla="*/ 4283902 w 4359058"/>
              <a:gd name="connsiteY54" fmla="*/ 87682 h 1257062"/>
              <a:gd name="connsiteX55" fmla="*/ 4321480 w 4359058"/>
              <a:gd name="connsiteY55" fmla="*/ 62630 h 1257062"/>
              <a:gd name="connsiteX56" fmla="*/ 4359058 w 4359058"/>
              <a:gd name="connsiteY56" fmla="*/ 0 h 125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59058" h="1257062">
                <a:moveTo>
                  <a:pt x="0" y="989556"/>
                </a:moveTo>
                <a:cubicBezTo>
                  <a:pt x="162987" y="1016720"/>
                  <a:pt x="17808" y="973740"/>
                  <a:pt x="100208" y="1039660"/>
                </a:cubicBezTo>
                <a:cubicBezTo>
                  <a:pt x="110519" y="1047908"/>
                  <a:pt x="124977" y="1048984"/>
                  <a:pt x="137787" y="1052187"/>
                </a:cubicBezTo>
                <a:cubicBezTo>
                  <a:pt x="211740" y="1070676"/>
                  <a:pt x="252648" y="1069461"/>
                  <a:pt x="338203" y="1077239"/>
                </a:cubicBezTo>
                <a:lnTo>
                  <a:pt x="413359" y="1102291"/>
                </a:lnTo>
                <a:cubicBezTo>
                  <a:pt x="425885" y="1106466"/>
                  <a:pt x="439951" y="1107493"/>
                  <a:pt x="450937" y="1114817"/>
                </a:cubicBezTo>
                <a:lnTo>
                  <a:pt x="526093" y="1164921"/>
                </a:lnTo>
                <a:cubicBezTo>
                  <a:pt x="587520" y="1257062"/>
                  <a:pt x="529631" y="1191758"/>
                  <a:pt x="739036" y="1215025"/>
                </a:cubicBezTo>
                <a:cubicBezTo>
                  <a:pt x="752159" y="1216483"/>
                  <a:pt x="763805" y="1224349"/>
                  <a:pt x="776614" y="1227551"/>
                </a:cubicBezTo>
                <a:lnTo>
                  <a:pt x="876822" y="1252603"/>
                </a:lnTo>
                <a:cubicBezTo>
                  <a:pt x="1002082" y="1248428"/>
                  <a:pt x="1127788" y="1251424"/>
                  <a:pt x="1252603" y="1240077"/>
                </a:cubicBezTo>
                <a:cubicBezTo>
                  <a:pt x="1279292" y="1237651"/>
                  <a:pt x="1309692" y="1187484"/>
                  <a:pt x="1327759" y="1177447"/>
                </a:cubicBezTo>
                <a:cubicBezTo>
                  <a:pt x="1350843" y="1164623"/>
                  <a:pt x="1377296" y="1158800"/>
                  <a:pt x="1402915" y="1152395"/>
                </a:cubicBezTo>
                <a:cubicBezTo>
                  <a:pt x="1419616" y="1148220"/>
                  <a:pt x="1436004" y="1142487"/>
                  <a:pt x="1453019" y="1139869"/>
                </a:cubicBezTo>
                <a:cubicBezTo>
                  <a:pt x="1490389" y="1134120"/>
                  <a:pt x="1528236" y="1132033"/>
                  <a:pt x="1565754" y="1127343"/>
                </a:cubicBezTo>
                <a:cubicBezTo>
                  <a:pt x="1595050" y="1123681"/>
                  <a:pt x="1624209" y="1118992"/>
                  <a:pt x="1653436" y="1114817"/>
                </a:cubicBezTo>
                <a:lnTo>
                  <a:pt x="1766170" y="1077239"/>
                </a:lnTo>
                <a:cubicBezTo>
                  <a:pt x="1778696" y="1073064"/>
                  <a:pt x="1790677" y="1066580"/>
                  <a:pt x="1803748" y="1064713"/>
                </a:cubicBezTo>
                <a:lnTo>
                  <a:pt x="1891430" y="1052187"/>
                </a:lnTo>
                <a:cubicBezTo>
                  <a:pt x="1899781" y="1043836"/>
                  <a:pt x="1905627" y="1031786"/>
                  <a:pt x="1916482" y="1027134"/>
                </a:cubicBezTo>
                <a:cubicBezTo>
                  <a:pt x="1936051" y="1018747"/>
                  <a:pt x="1958166" y="1018417"/>
                  <a:pt x="1979113" y="1014608"/>
                </a:cubicBezTo>
                <a:cubicBezTo>
                  <a:pt x="2000332" y="1010750"/>
                  <a:pt x="2064986" y="1004479"/>
                  <a:pt x="2091847" y="989556"/>
                </a:cubicBezTo>
                <a:cubicBezTo>
                  <a:pt x="2118167" y="974934"/>
                  <a:pt x="2141951" y="956153"/>
                  <a:pt x="2167003" y="939452"/>
                </a:cubicBezTo>
                <a:cubicBezTo>
                  <a:pt x="2179529" y="931101"/>
                  <a:pt x="2190299" y="919161"/>
                  <a:pt x="2204581" y="914400"/>
                </a:cubicBezTo>
                <a:lnTo>
                  <a:pt x="2279737" y="889348"/>
                </a:lnTo>
                <a:cubicBezTo>
                  <a:pt x="2292263" y="885173"/>
                  <a:pt x="2306329" y="884146"/>
                  <a:pt x="2317315" y="876822"/>
                </a:cubicBezTo>
                <a:cubicBezTo>
                  <a:pt x="2329841" y="868471"/>
                  <a:pt x="2341136" y="857884"/>
                  <a:pt x="2354893" y="851770"/>
                </a:cubicBezTo>
                <a:cubicBezTo>
                  <a:pt x="2386117" y="837893"/>
                  <a:pt x="2443719" y="822289"/>
                  <a:pt x="2480154" y="814192"/>
                </a:cubicBezTo>
                <a:cubicBezTo>
                  <a:pt x="2538271" y="801277"/>
                  <a:pt x="2539429" y="804414"/>
                  <a:pt x="2592888" y="789140"/>
                </a:cubicBezTo>
                <a:cubicBezTo>
                  <a:pt x="2698450" y="758979"/>
                  <a:pt x="2558250" y="798617"/>
                  <a:pt x="2668044" y="751562"/>
                </a:cubicBezTo>
                <a:cubicBezTo>
                  <a:pt x="2683867" y="744781"/>
                  <a:pt x="2702029" y="745081"/>
                  <a:pt x="2718148" y="739036"/>
                </a:cubicBezTo>
                <a:cubicBezTo>
                  <a:pt x="2735632" y="732480"/>
                  <a:pt x="2750768" y="720540"/>
                  <a:pt x="2768252" y="713984"/>
                </a:cubicBezTo>
                <a:cubicBezTo>
                  <a:pt x="2813354" y="697071"/>
                  <a:pt x="2874914" y="696207"/>
                  <a:pt x="2918565" y="688932"/>
                </a:cubicBezTo>
                <a:cubicBezTo>
                  <a:pt x="2960566" y="681932"/>
                  <a:pt x="3002516" y="674207"/>
                  <a:pt x="3043825" y="663880"/>
                </a:cubicBezTo>
                <a:cubicBezTo>
                  <a:pt x="3060526" y="659705"/>
                  <a:pt x="3077440" y="656301"/>
                  <a:pt x="3093929" y="651354"/>
                </a:cubicBezTo>
                <a:cubicBezTo>
                  <a:pt x="3119222" y="643766"/>
                  <a:pt x="3144033" y="634653"/>
                  <a:pt x="3169085" y="626302"/>
                </a:cubicBezTo>
                <a:cubicBezTo>
                  <a:pt x="3181611" y="622127"/>
                  <a:pt x="3193854" y="616978"/>
                  <a:pt x="3206663" y="613776"/>
                </a:cubicBezTo>
                <a:cubicBezTo>
                  <a:pt x="3223364" y="609601"/>
                  <a:pt x="3240278" y="606197"/>
                  <a:pt x="3256767" y="601250"/>
                </a:cubicBezTo>
                <a:cubicBezTo>
                  <a:pt x="3282061" y="593662"/>
                  <a:pt x="3306872" y="584548"/>
                  <a:pt x="3331924" y="576197"/>
                </a:cubicBezTo>
                <a:cubicBezTo>
                  <a:pt x="3344450" y="572022"/>
                  <a:pt x="3356555" y="566260"/>
                  <a:pt x="3369502" y="563671"/>
                </a:cubicBezTo>
                <a:cubicBezTo>
                  <a:pt x="3390379" y="559496"/>
                  <a:pt x="3411592" y="556747"/>
                  <a:pt x="3432132" y="551145"/>
                </a:cubicBezTo>
                <a:cubicBezTo>
                  <a:pt x="3457609" y="544197"/>
                  <a:pt x="3481669" y="532498"/>
                  <a:pt x="3507288" y="526093"/>
                </a:cubicBezTo>
                <a:cubicBezTo>
                  <a:pt x="3532713" y="519737"/>
                  <a:pt x="3569812" y="511823"/>
                  <a:pt x="3594970" y="501041"/>
                </a:cubicBezTo>
                <a:cubicBezTo>
                  <a:pt x="3612133" y="493685"/>
                  <a:pt x="3627911" y="483345"/>
                  <a:pt x="3645074" y="475989"/>
                </a:cubicBezTo>
                <a:cubicBezTo>
                  <a:pt x="3657210" y="470788"/>
                  <a:pt x="3670842" y="469368"/>
                  <a:pt x="3682652" y="463463"/>
                </a:cubicBezTo>
                <a:cubicBezTo>
                  <a:pt x="3808449" y="400564"/>
                  <a:pt x="3616612" y="479239"/>
                  <a:pt x="3770335" y="413359"/>
                </a:cubicBezTo>
                <a:cubicBezTo>
                  <a:pt x="3782471" y="408158"/>
                  <a:pt x="3795893" y="406297"/>
                  <a:pt x="3807913" y="400833"/>
                </a:cubicBezTo>
                <a:cubicBezTo>
                  <a:pt x="3907807" y="355427"/>
                  <a:pt x="3899013" y="356801"/>
                  <a:pt x="3983277" y="300625"/>
                </a:cubicBezTo>
                <a:lnTo>
                  <a:pt x="4020855" y="275573"/>
                </a:lnTo>
                <a:cubicBezTo>
                  <a:pt x="4033381" y="267222"/>
                  <a:pt x="4044151" y="255282"/>
                  <a:pt x="4058433" y="250521"/>
                </a:cubicBezTo>
                <a:cubicBezTo>
                  <a:pt x="4070959" y="246346"/>
                  <a:pt x="4084201" y="243900"/>
                  <a:pt x="4096011" y="237995"/>
                </a:cubicBezTo>
                <a:cubicBezTo>
                  <a:pt x="4109476" y="231262"/>
                  <a:pt x="4119832" y="219057"/>
                  <a:pt x="4133589" y="212943"/>
                </a:cubicBezTo>
                <a:cubicBezTo>
                  <a:pt x="4157720" y="202218"/>
                  <a:pt x="4208745" y="187891"/>
                  <a:pt x="4208745" y="187891"/>
                </a:cubicBezTo>
                <a:cubicBezTo>
                  <a:pt x="4217096" y="179540"/>
                  <a:pt x="4226712" y="172287"/>
                  <a:pt x="4233798" y="162839"/>
                </a:cubicBezTo>
                <a:cubicBezTo>
                  <a:pt x="4251863" y="138752"/>
                  <a:pt x="4258850" y="104383"/>
                  <a:pt x="4283902" y="87682"/>
                </a:cubicBezTo>
                <a:lnTo>
                  <a:pt x="4321480" y="62630"/>
                </a:lnTo>
                <a:cubicBezTo>
                  <a:pt x="4351711" y="17284"/>
                  <a:pt x="4339799" y="38517"/>
                  <a:pt x="4359058"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 name="TextBox 12"/>
          <p:cNvSpPr txBox="1">
            <a:spLocks noChangeArrowheads="1"/>
          </p:cNvSpPr>
          <p:nvPr/>
        </p:nvSpPr>
        <p:spPr bwMode="auto">
          <a:xfrm>
            <a:off x="4343400" y="3944937"/>
            <a:ext cx="2800350" cy="369888"/>
          </a:xfrm>
          <a:prstGeom prst="rect">
            <a:avLst/>
          </a:prstGeom>
          <a:noFill/>
          <a:ln w="9525">
            <a:noFill/>
            <a:miter lim="800000"/>
            <a:headEnd/>
            <a:tailEnd/>
          </a:ln>
        </p:spPr>
        <p:txBody>
          <a:bodyPr wrap="none">
            <a:spAutoFit/>
          </a:bodyPr>
          <a:lstStyle/>
          <a:p>
            <a:r>
              <a:rPr lang="en-US" b="1" dirty="0">
                <a:solidFill>
                  <a:srgbClr val="0000FF"/>
                </a:solidFill>
              </a:rPr>
              <a:t>Many training examples</a:t>
            </a:r>
          </a:p>
        </p:txBody>
      </p:sp>
      <p:sp>
        <p:nvSpPr>
          <p:cNvPr id="14" name="TextBox 13"/>
          <p:cNvSpPr txBox="1">
            <a:spLocks noChangeArrowheads="1"/>
          </p:cNvSpPr>
          <p:nvPr/>
        </p:nvSpPr>
        <p:spPr bwMode="auto">
          <a:xfrm>
            <a:off x="5029200" y="2667000"/>
            <a:ext cx="2659063" cy="369888"/>
          </a:xfrm>
          <a:prstGeom prst="rect">
            <a:avLst/>
          </a:prstGeom>
          <a:noFill/>
          <a:ln w="9525">
            <a:noFill/>
            <a:miter lim="800000"/>
            <a:headEnd/>
            <a:tailEnd/>
          </a:ln>
        </p:spPr>
        <p:txBody>
          <a:bodyPr wrap="none">
            <a:spAutoFit/>
          </a:bodyPr>
          <a:lstStyle/>
          <a:p>
            <a:r>
              <a:rPr lang="en-US" b="1" dirty="0">
                <a:solidFill>
                  <a:srgbClr val="FF0000"/>
                </a:solidFill>
              </a:rPr>
              <a:t>Few training examples</a:t>
            </a:r>
          </a:p>
        </p:txBody>
      </p:sp>
      <p:sp>
        <p:nvSpPr>
          <p:cNvPr id="16" name="Rectangle 15"/>
          <p:cNvSpPr/>
          <p:nvPr/>
        </p:nvSpPr>
        <p:spPr>
          <a:xfrm>
            <a:off x="1905000" y="1371600"/>
            <a:ext cx="57531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 name="Group 12"/>
          <p:cNvGrpSpPr>
            <a:grpSpLocks/>
          </p:cNvGrpSpPr>
          <p:nvPr/>
        </p:nvGrpSpPr>
        <p:grpSpPr bwMode="auto">
          <a:xfrm>
            <a:off x="1992313" y="2117725"/>
            <a:ext cx="4915709" cy="3567644"/>
            <a:chOff x="1535703" y="2667794"/>
            <a:chExt cx="4914777" cy="3569087"/>
          </a:xfrm>
        </p:grpSpPr>
        <p:cxnSp>
          <p:nvCxnSpPr>
            <p:cNvPr id="5" name="Straight Arrow Connector 4"/>
            <p:cNvCxnSpPr/>
            <p:nvPr/>
          </p:nvCxnSpPr>
          <p:spPr>
            <a:xfrm rot="5400000" flipH="1" flipV="1">
              <a:off x="304674" y="4267053"/>
              <a:ext cx="3200106"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905520" y="5867900"/>
              <a:ext cx="44187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781" name="TextBox 7"/>
            <p:cNvSpPr txBox="1">
              <a:spLocks noChangeArrowheads="1"/>
            </p:cNvSpPr>
            <p:nvPr/>
          </p:nvSpPr>
          <p:spPr bwMode="auto">
            <a:xfrm>
              <a:off x="3214667" y="5867400"/>
              <a:ext cx="1966832" cy="369481"/>
            </a:xfrm>
            <a:prstGeom prst="rect">
              <a:avLst/>
            </a:prstGeom>
            <a:noFill/>
            <a:ln w="9525">
              <a:noFill/>
              <a:miter lim="800000"/>
              <a:headEnd/>
              <a:tailEnd/>
            </a:ln>
          </p:spPr>
          <p:txBody>
            <a:bodyPr wrap="none">
              <a:spAutoFit/>
            </a:bodyPr>
            <a:lstStyle/>
            <a:p>
              <a:r>
                <a:rPr lang="en-US" dirty="0" smtClean="0"/>
                <a:t>Model complexity</a:t>
              </a:r>
              <a:endParaRPr lang="en-US" dirty="0"/>
            </a:p>
          </p:txBody>
        </p:sp>
        <p:sp>
          <p:nvSpPr>
            <p:cNvPr id="32782" name="TextBox 8"/>
            <p:cNvSpPr txBox="1">
              <a:spLocks noChangeArrowheads="1"/>
            </p:cNvSpPr>
            <p:nvPr/>
          </p:nvSpPr>
          <p:spPr bwMode="auto">
            <a:xfrm>
              <a:off x="5791200" y="5867400"/>
              <a:ext cx="659280" cy="369481"/>
            </a:xfrm>
            <a:prstGeom prst="rect">
              <a:avLst/>
            </a:prstGeom>
            <a:noFill/>
            <a:ln w="9525">
              <a:noFill/>
              <a:miter lim="800000"/>
              <a:headEnd/>
              <a:tailEnd/>
            </a:ln>
          </p:spPr>
          <p:txBody>
            <a:bodyPr wrap="none">
              <a:spAutoFit/>
            </a:bodyPr>
            <a:lstStyle/>
            <a:p>
              <a:r>
                <a:rPr lang="en-US" dirty="0" smtClean="0">
                  <a:solidFill>
                    <a:srgbClr val="FF0000"/>
                  </a:solidFill>
                </a:rPr>
                <a:t>High</a:t>
              </a:r>
              <a:endParaRPr lang="en-US" dirty="0">
                <a:solidFill>
                  <a:srgbClr val="FF0000"/>
                </a:solidFill>
              </a:endParaRPr>
            </a:p>
          </p:txBody>
        </p:sp>
        <p:sp>
          <p:nvSpPr>
            <p:cNvPr id="32783" name="TextBox 9"/>
            <p:cNvSpPr txBox="1">
              <a:spLocks noChangeArrowheads="1"/>
            </p:cNvSpPr>
            <p:nvPr/>
          </p:nvSpPr>
          <p:spPr bwMode="auto">
            <a:xfrm>
              <a:off x="1676400" y="5867400"/>
              <a:ext cx="620565" cy="369481"/>
            </a:xfrm>
            <a:prstGeom prst="rect">
              <a:avLst/>
            </a:prstGeom>
            <a:noFill/>
            <a:ln w="9525">
              <a:noFill/>
              <a:miter lim="800000"/>
              <a:headEnd/>
              <a:tailEnd/>
            </a:ln>
          </p:spPr>
          <p:txBody>
            <a:bodyPr wrap="none">
              <a:spAutoFit/>
            </a:bodyPr>
            <a:lstStyle/>
            <a:p>
              <a:r>
                <a:rPr lang="en-US" dirty="0" smtClean="0">
                  <a:solidFill>
                    <a:srgbClr val="FF0000"/>
                  </a:solidFill>
                </a:rPr>
                <a:t>Low</a:t>
              </a:r>
              <a:endParaRPr lang="en-US" dirty="0">
                <a:solidFill>
                  <a:srgbClr val="FF0000"/>
                </a:solidFill>
              </a:endParaRPr>
            </a:p>
          </p:txBody>
        </p:sp>
        <p:sp>
          <p:nvSpPr>
            <p:cNvPr id="32784" name="TextBox 10"/>
            <p:cNvSpPr txBox="1">
              <a:spLocks noChangeArrowheads="1"/>
            </p:cNvSpPr>
            <p:nvPr/>
          </p:nvSpPr>
          <p:spPr bwMode="auto">
            <a:xfrm rot="-5400000">
              <a:off x="1127593" y="4141670"/>
              <a:ext cx="1185483" cy="369264"/>
            </a:xfrm>
            <a:prstGeom prst="rect">
              <a:avLst/>
            </a:prstGeom>
            <a:noFill/>
            <a:ln w="9525">
              <a:noFill/>
              <a:miter lim="800000"/>
              <a:headEnd/>
              <a:tailEnd/>
            </a:ln>
          </p:spPr>
          <p:txBody>
            <a:bodyPr wrap="none">
              <a:spAutoFit/>
            </a:bodyPr>
            <a:lstStyle/>
            <a:p>
              <a:r>
                <a:rPr lang="en-US"/>
                <a:t>Test Error</a:t>
              </a:r>
            </a:p>
          </p:txBody>
        </p:sp>
      </p:grpSp>
      <p:sp>
        <p:nvSpPr>
          <p:cNvPr id="17" name="TextBox 16"/>
          <p:cNvSpPr txBox="1"/>
          <p:nvPr/>
        </p:nvSpPr>
        <p:spPr>
          <a:xfrm>
            <a:off x="7588652" y="6477000"/>
            <a:ext cx="1402948" cy="276999"/>
          </a:xfrm>
          <a:prstGeom prst="rect">
            <a:avLst/>
          </a:prstGeom>
          <a:noFill/>
        </p:spPr>
        <p:txBody>
          <a:bodyPr wrap="none" rtlCol="0">
            <a:spAutoFit/>
          </a:bodyPr>
          <a:lstStyle/>
          <a:p>
            <a:r>
              <a:rPr lang="en-US" sz="1200" dirty="0" smtClean="0"/>
              <a:t>Source: D. </a:t>
            </a:r>
            <a:r>
              <a:rPr lang="en-US" sz="1200" dirty="0" err="1" smtClean="0"/>
              <a:t>Hoiem</a:t>
            </a:r>
            <a:endParaRPr lang="en-US" sz="1200" dirty="0"/>
          </a:p>
        </p:txBody>
      </p:sp>
      <p:sp>
        <p:nvSpPr>
          <p:cNvPr id="15" name="Rectangle 14"/>
          <p:cNvSpPr/>
          <p:nvPr/>
        </p:nvSpPr>
        <p:spPr>
          <a:xfrm>
            <a:off x="2400300" y="3259137"/>
            <a:ext cx="47625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0829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16"/>
                                        </p:tgtEl>
                                        <p:attrNameLst>
                                          <p:attrName>ppt_x</p:attrName>
                                        </p:attrNameLst>
                                      </p:cBhvr>
                                      <p:tavLst>
                                        <p:tav tm="0">
                                          <p:val>
                                            <p:strVal val="ppt_x"/>
                                          </p:val>
                                        </p:tav>
                                        <p:tav tm="100000">
                                          <p:val>
                                            <p:strVal val="1+ppt_w/2"/>
                                          </p:val>
                                        </p:tav>
                                      </p:tavLst>
                                    </p:anim>
                                    <p:anim calcmode="lin" valueType="num">
                                      <p:cBhvr additive="base">
                                        <p:cTn id="9" dur="1000"/>
                                        <p:tgtEl>
                                          <p:spTgt spid="16"/>
                                        </p:tgtEl>
                                        <p:attrNameLst>
                                          <p:attrName>ppt_y</p:attrName>
                                        </p:attrNameLst>
                                      </p:cBhvr>
                                      <p:tavLst>
                                        <p:tav tm="0">
                                          <p:val>
                                            <p:strVal val="ppt_y"/>
                                          </p:val>
                                        </p:tav>
                                        <p:tav tm="100000">
                                          <p:val>
                                            <p:strVal val="ppt_y"/>
                                          </p:val>
                                        </p:tav>
                                      </p:tavLst>
                                    </p:anim>
                                    <p:set>
                                      <p:cBhvr>
                                        <p:cTn id="10" dur="1" fill="hold">
                                          <p:stCondLst>
                                            <p:cond delay="999"/>
                                          </p:stCondLst>
                                        </p:cTn>
                                        <p:tgtEl>
                                          <p:spTgt spid="16"/>
                                        </p:tgtEl>
                                        <p:attrNameLst>
                                          <p:attrName>style.visibility</p:attrName>
                                        </p:attrNameLst>
                                      </p:cBhvr>
                                      <p:to>
                                        <p:strVal val="hidden"/>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15"/>
                                        </p:tgtEl>
                                        <p:attrNameLst>
                                          <p:attrName>ppt_x</p:attrName>
                                        </p:attrNameLst>
                                      </p:cBhvr>
                                      <p:tavLst>
                                        <p:tav tm="0">
                                          <p:val>
                                            <p:strVal val="ppt_x"/>
                                          </p:val>
                                        </p:tav>
                                        <p:tav tm="100000">
                                          <p:val>
                                            <p:strVal val="1+ppt_w/2"/>
                                          </p:val>
                                        </p:tav>
                                      </p:tavLst>
                                    </p:anim>
                                    <p:anim calcmode="lin" valueType="num">
                                      <p:cBhvr additive="base">
                                        <p:cTn id="20" dur="1000"/>
                                        <p:tgtEl>
                                          <p:spTgt spid="15"/>
                                        </p:tgtEl>
                                        <p:attrNameLst>
                                          <p:attrName>ppt_y</p:attrName>
                                        </p:attrNameLst>
                                      </p:cBhvr>
                                      <p:tavLst>
                                        <p:tav tm="0">
                                          <p:val>
                                            <p:strVal val="ppt_y"/>
                                          </p:val>
                                        </p:tav>
                                        <p:tav tm="100000">
                                          <p:val>
                                            <p:strVal val="ppt_y"/>
                                          </p:val>
                                        </p:tav>
                                      </p:tavLst>
                                    </p:anim>
                                    <p:set>
                                      <p:cBhvr>
                                        <p:cTn id="21" dur="1" fill="hold">
                                          <p:stCondLst>
                                            <p:cond delay="999"/>
                                          </p:stCondLst>
                                        </p:cTn>
                                        <p:tgtEl>
                                          <p:spTgt spid="15"/>
                                        </p:tgtEl>
                                        <p:attrNameLst>
                                          <p:attrName>style.visibility</p:attrName>
                                        </p:attrNameLst>
                                      </p:cBhvr>
                                      <p:to>
                                        <p:strVal val="hidden"/>
                                      </p:to>
                                    </p:se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animBg="1"/>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dirty="0" smtClean="0"/>
              <a:t>Validation</a:t>
            </a:r>
            <a:endParaRPr lang="en-US" dirty="0"/>
          </a:p>
        </p:txBody>
      </p:sp>
      <p:sp>
        <p:nvSpPr>
          <p:cNvPr id="54275" name="Rectangle 3"/>
          <p:cNvSpPr>
            <a:spLocks noGrp="1" noChangeArrowheads="1"/>
          </p:cNvSpPr>
          <p:nvPr>
            <p:ph idx="1"/>
          </p:nvPr>
        </p:nvSpPr>
        <p:spPr>
          <a:xfrm>
            <a:off x="381000" y="914400"/>
            <a:ext cx="8229600" cy="5257800"/>
          </a:xfrm>
          <a:noFill/>
        </p:spPr>
        <p:txBody>
          <a:bodyPr/>
          <a:lstStyle/>
          <a:p>
            <a:pPr>
              <a:spcBef>
                <a:spcPts val="600"/>
              </a:spcBef>
              <a:buFont typeface="Arial"/>
              <a:buChar char="•"/>
            </a:pPr>
            <a:r>
              <a:rPr lang="en-US" sz="2400" dirty="0"/>
              <a:t>Split the </a:t>
            </a:r>
            <a:r>
              <a:rPr lang="en-US" sz="2400" dirty="0" smtClean="0"/>
              <a:t>data into </a:t>
            </a:r>
            <a:r>
              <a:rPr lang="en-US" sz="2400" b="1" dirty="0" smtClean="0"/>
              <a:t>training</a:t>
            </a:r>
            <a:r>
              <a:rPr lang="en-US" sz="2400" dirty="0" smtClean="0"/>
              <a:t>, </a:t>
            </a:r>
            <a:r>
              <a:rPr lang="en-US" sz="2400" b="1" dirty="0" smtClean="0"/>
              <a:t>validation</a:t>
            </a:r>
            <a:r>
              <a:rPr lang="en-US" sz="2400" dirty="0" smtClean="0"/>
              <a:t>, and </a:t>
            </a:r>
            <a:r>
              <a:rPr lang="en-US" sz="2400" b="1" dirty="0" smtClean="0"/>
              <a:t>test</a:t>
            </a:r>
            <a:r>
              <a:rPr lang="en-US" sz="2400" dirty="0" smtClean="0"/>
              <a:t> subsets</a:t>
            </a:r>
          </a:p>
          <a:p>
            <a:pPr>
              <a:spcBef>
                <a:spcPts val="600"/>
              </a:spcBef>
              <a:buFont typeface="Arial"/>
              <a:buChar char="•"/>
            </a:pPr>
            <a:r>
              <a:rPr lang="en-US" sz="2400" dirty="0" smtClean="0"/>
              <a:t>Use </a:t>
            </a:r>
            <a:r>
              <a:rPr lang="en-US" sz="2400" dirty="0"/>
              <a:t>training set to </a:t>
            </a:r>
            <a:r>
              <a:rPr lang="en-US" sz="2400" b="1" dirty="0"/>
              <a:t>optimize model parameters</a:t>
            </a:r>
          </a:p>
          <a:p>
            <a:pPr>
              <a:spcBef>
                <a:spcPts val="600"/>
              </a:spcBef>
              <a:buFont typeface="Arial"/>
              <a:buChar char="•"/>
            </a:pPr>
            <a:r>
              <a:rPr lang="en-US" sz="2400" dirty="0"/>
              <a:t>Use validation test to </a:t>
            </a:r>
            <a:r>
              <a:rPr lang="en-US" sz="2400" b="1" dirty="0"/>
              <a:t>choose</a:t>
            </a:r>
            <a:r>
              <a:rPr lang="en-US" sz="2400" dirty="0"/>
              <a:t> </a:t>
            </a:r>
            <a:r>
              <a:rPr lang="en-US" sz="2400" b="1" dirty="0"/>
              <a:t>the best model</a:t>
            </a:r>
          </a:p>
          <a:p>
            <a:pPr>
              <a:spcBef>
                <a:spcPts val="600"/>
              </a:spcBef>
              <a:buFont typeface="Arial"/>
              <a:buChar char="•"/>
            </a:pPr>
            <a:r>
              <a:rPr lang="en-US" sz="2400" dirty="0"/>
              <a:t>Use test set only to </a:t>
            </a:r>
            <a:r>
              <a:rPr lang="en-US" sz="2400" b="1" dirty="0" smtClean="0"/>
              <a:t>evaluate performance</a:t>
            </a:r>
            <a:endParaRPr lang="en-US" sz="2400" dirty="0"/>
          </a:p>
        </p:txBody>
      </p:sp>
      <p:sp>
        <p:nvSpPr>
          <p:cNvPr id="54276" name="Freeform 4"/>
          <p:cNvSpPr>
            <a:spLocks/>
          </p:cNvSpPr>
          <p:nvPr/>
        </p:nvSpPr>
        <p:spPr bwMode="auto">
          <a:xfrm>
            <a:off x="2667000" y="4038600"/>
            <a:ext cx="3733800" cy="1638300"/>
          </a:xfrm>
          <a:custGeom>
            <a:avLst/>
            <a:gdLst>
              <a:gd name="T0" fmla="*/ 0 w 2352"/>
              <a:gd name="T1" fmla="*/ 0 h 1032"/>
              <a:gd name="T2" fmla="*/ 576 w 2352"/>
              <a:gd name="T3" fmla="*/ 576 h 1032"/>
              <a:gd name="T4" fmla="*/ 1248 w 2352"/>
              <a:gd name="T5" fmla="*/ 864 h 1032"/>
              <a:gd name="T6" fmla="*/ 2016 w 2352"/>
              <a:gd name="T7" fmla="*/ 1008 h 1032"/>
              <a:gd name="T8" fmla="*/ 2352 w 2352"/>
              <a:gd name="T9" fmla="*/ 1008 h 1032"/>
            </a:gdLst>
            <a:ahLst/>
            <a:cxnLst>
              <a:cxn ang="0">
                <a:pos x="T0" y="T1"/>
              </a:cxn>
              <a:cxn ang="0">
                <a:pos x="T2" y="T3"/>
              </a:cxn>
              <a:cxn ang="0">
                <a:pos x="T4" y="T5"/>
              </a:cxn>
              <a:cxn ang="0">
                <a:pos x="T6" y="T7"/>
              </a:cxn>
              <a:cxn ang="0">
                <a:pos x="T8" y="T9"/>
              </a:cxn>
            </a:cxnLst>
            <a:rect l="0" t="0" r="r" b="b"/>
            <a:pathLst>
              <a:path w="2352" h="1032">
                <a:moveTo>
                  <a:pt x="0" y="0"/>
                </a:moveTo>
                <a:cubicBezTo>
                  <a:pt x="184" y="216"/>
                  <a:pt x="368" y="432"/>
                  <a:pt x="576" y="576"/>
                </a:cubicBezTo>
                <a:cubicBezTo>
                  <a:pt x="784" y="720"/>
                  <a:pt x="1008" y="792"/>
                  <a:pt x="1248" y="864"/>
                </a:cubicBezTo>
                <a:cubicBezTo>
                  <a:pt x="1488" y="936"/>
                  <a:pt x="1832" y="984"/>
                  <a:pt x="2016" y="1008"/>
                </a:cubicBezTo>
                <a:cubicBezTo>
                  <a:pt x="2200" y="1032"/>
                  <a:pt x="2276" y="1020"/>
                  <a:pt x="2352" y="1008"/>
                </a:cubicBezTo>
              </a:path>
            </a:pathLst>
          </a:custGeom>
          <a:noFill/>
          <a:ln w="28575" cmpd="sng">
            <a:solidFill>
              <a:srgbClr val="FF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54277" name="Freeform 5"/>
          <p:cNvSpPr>
            <a:spLocks/>
          </p:cNvSpPr>
          <p:nvPr/>
        </p:nvSpPr>
        <p:spPr bwMode="auto">
          <a:xfrm>
            <a:off x="2667000" y="4038600"/>
            <a:ext cx="3733800" cy="1143000"/>
          </a:xfrm>
          <a:custGeom>
            <a:avLst/>
            <a:gdLst>
              <a:gd name="T0" fmla="*/ 0 w 2352"/>
              <a:gd name="T1" fmla="*/ 0 h 1024"/>
              <a:gd name="T2" fmla="*/ 480 w 2352"/>
              <a:gd name="T3" fmla="*/ 528 h 1024"/>
              <a:gd name="T4" fmla="*/ 1104 w 2352"/>
              <a:gd name="T5" fmla="*/ 912 h 1024"/>
              <a:gd name="T6" fmla="*/ 1920 w 2352"/>
              <a:gd name="T7" fmla="*/ 960 h 1024"/>
              <a:gd name="T8" fmla="*/ 2352 w 2352"/>
              <a:gd name="T9" fmla="*/ 528 h 1024"/>
            </a:gdLst>
            <a:ahLst/>
            <a:cxnLst>
              <a:cxn ang="0">
                <a:pos x="T0" y="T1"/>
              </a:cxn>
              <a:cxn ang="0">
                <a:pos x="T2" y="T3"/>
              </a:cxn>
              <a:cxn ang="0">
                <a:pos x="T4" y="T5"/>
              </a:cxn>
              <a:cxn ang="0">
                <a:pos x="T6" y="T7"/>
              </a:cxn>
              <a:cxn ang="0">
                <a:pos x="T8" y="T9"/>
              </a:cxn>
            </a:cxnLst>
            <a:rect l="0" t="0" r="r" b="b"/>
            <a:pathLst>
              <a:path w="2352" h="1024">
                <a:moveTo>
                  <a:pt x="0" y="0"/>
                </a:moveTo>
                <a:cubicBezTo>
                  <a:pt x="148" y="188"/>
                  <a:pt x="296" y="376"/>
                  <a:pt x="480" y="528"/>
                </a:cubicBezTo>
                <a:cubicBezTo>
                  <a:pt x="664" y="680"/>
                  <a:pt x="864" y="840"/>
                  <a:pt x="1104" y="912"/>
                </a:cubicBezTo>
                <a:cubicBezTo>
                  <a:pt x="1344" y="984"/>
                  <a:pt x="1712" y="1024"/>
                  <a:pt x="1920" y="960"/>
                </a:cubicBezTo>
                <a:cubicBezTo>
                  <a:pt x="2128" y="896"/>
                  <a:pt x="2280" y="608"/>
                  <a:pt x="2352" y="528"/>
                </a:cubicBezTo>
              </a:path>
            </a:pathLst>
          </a:custGeom>
          <a:noFill/>
          <a:ln w="9525">
            <a:solidFill>
              <a:srgbClr val="0000FF"/>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54278" name="Line 6"/>
          <p:cNvSpPr>
            <a:spLocks noChangeShapeType="1"/>
          </p:cNvSpPr>
          <p:nvPr/>
        </p:nvSpPr>
        <p:spPr bwMode="auto">
          <a:xfrm>
            <a:off x="2667000" y="6096000"/>
            <a:ext cx="3810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279" name="Text Box 7"/>
          <p:cNvSpPr txBox="1">
            <a:spLocks noChangeArrowheads="1"/>
          </p:cNvSpPr>
          <p:nvPr/>
        </p:nvSpPr>
        <p:spPr bwMode="auto">
          <a:xfrm>
            <a:off x="3565525" y="6143625"/>
            <a:ext cx="253841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t>Model complexity</a:t>
            </a:r>
          </a:p>
        </p:txBody>
      </p:sp>
      <p:sp>
        <p:nvSpPr>
          <p:cNvPr id="54280" name="Text Box 8"/>
          <p:cNvSpPr txBox="1">
            <a:spLocks noChangeArrowheads="1"/>
          </p:cNvSpPr>
          <p:nvPr/>
        </p:nvSpPr>
        <p:spPr bwMode="auto">
          <a:xfrm>
            <a:off x="4953000" y="5638800"/>
            <a:ext cx="1477963"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400"/>
              <a:t>Training set loss</a:t>
            </a:r>
          </a:p>
        </p:txBody>
      </p:sp>
      <p:sp>
        <p:nvSpPr>
          <p:cNvPr id="54281" name="Text Box 9"/>
          <p:cNvSpPr txBox="1">
            <a:spLocks noChangeArrowheads="1"/>
          </p:cNvSpPr>
          <p:nvPr/>
        </p:nvSpPr>
        <p:spPr bwMode="auto">
          <a:xfrm>
            <a:off x="5638800" y="4114800"/>
            <a:ext cx="1182688"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400"/>
              <a:t>Test set loss</a:t>
            </a:r>
          </a:p>
        </p:txBody>
      </p:sp>
      <p:sp>
        <p:nvSpPr>
          <p:cNvPr id="54282" name="Line 10"/>
          <p:cNvSpPr>
            <a:spLocks noChangeShapeType="1"/>
          </p:cNvSpPr>
          <p:nvPr/>
        </p:nvSpPr>
        <p:spPr bwMode="auto">
          <a:xfrm flipV="1">
            <a:off x="2667000" y="2895600"/>
            <a:ext cx="0" cy="3200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283" name="Text Box 11"/>
          <p:cNvSpPr txBox="1">
            <a:spLocks noChangeArrowheads="1"/>
          </p:cNvSpPr>
          <p:nvPr/>
        </p:nvSpPr>
        <p:spPr bwMode="auto">
          <a:xfrm rot="16200000">
            <a:off x="2045653" y="4314745"/>
            <a:ext cx="697627"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t>E</a:t>
            </a:r>
            <a:r>
              <a:rPr lang="en-US" dirty="0" smtClean="0"/>
              <a:t>rror</a:t>
            </a:r>
            <a:endParaRPr lang="en-US" dirty="0"/>
          </a:p>
        </p:txBody>
      </p:sp>
      <p:sp>
        <p:nvSpPr>
          <p:cNvPr id="54286" name="Rectangle 14"/>
          <p:cNvSpPr>
            <a:spLocks noChangeArrowheads="1"/>
          </p:cNvSpPr>
          <p:nvPr/>
        </p:nvSpPr>
        <p:spPr bwMode="auto">
          <a:xfrm>
            <a:off x="6121400" y="4816475"/>
            <a:ext cx="965200" cy="51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400"/>
              <a:t>Validation</a:t>
            </a:r>
          </a:p>
          <a:p>
            <a:r>
              <a:rPr lang="en-US" sz="1400"/>
              <a:t> set loss</a:t>
            </a:r>
          </a:p>
        </p:txBody>
      </p:sp>
      <p:sp>
        <p:nvSpPr>
          <p:cNvPr id="54289" name="Line 17"/>
          <p:cNvSpPr>
            <a:spLocks noChangeShapeType="1"/>
          </p:cNvSpPr>
          <p:nvPr/>
        </p:nvSpPr>
        <p:spPr bwMode="auto">
          <a:xfrm>
            <a:off x="5334000" y="3886200"/>
            <a:ext cx="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290" name="Rectangle 18"/>
          <p:cNvSpPr>
            <a:spLocks noChangeArrowheads="1"/>
          </p:cNvSpPr>
          <p:nvPr/>
        </p:nvSpPr>
        <p:spPr bwMode="auto">
          <a:xfrm>
            <a:off x="4419600" y="3429000"/>
            <a:ext cx="13208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400"/>
              <a:t>Stopping point</a:t>
            </a:r>
          </a:p>
        </p:txBody>
      </p:sp>
      <p:sp>
        <p:nvSpPr>
          <p:cNvPr id="54297" name="Freeform 25"/>
          <p:cNvSpPr>
            <a:spLocks/>
          </p:cNvSpPr>
          <p:nvPr/>
        </p:nvSpPr>
        <p:spPr bwMode="auto">
          <a:xfrm>
            <a:off x="2667000" y="4038600"/>
            <a:ext cx="3657600" cy="1244600"/>
          </a:xfrm>
          <a:custGeom>
            <a:avLst/>
            <a:gdLst>
              <a:gd name="T0" fmla="*/ 0 w 2304"/>
              <a:gd name="T1" fmla="*/ 0 h 784"/>
              <a:gd name="T2" fmla="*/ 816 w 2304"/>
              <a:gd name="T3" fmla="*/ 576 h 784"/>
              <a:gd name="T4" fmla="*/ 1536 w 2304"/>
              <a:gd name="T5" fmla="*/ 768 h 784"/>
              <a:gd name="T6" fmla="*/ 2016 w 2304"/>
              <a:gd name="T7" fmla="*/ 672 h 784"/>
              <a:gd name="T8" fmla="*/ 2304 w 2304"/>
              <a:gd name="T9" fmla="*/ 288 h 784"/>
            </a:gdLst>
            <a:ahLst/>
            <a:cxnLst>
              <a:cxn ang="0">
                <a:pos x="T0" y="T1"/>
              </a:cxn>
              <a:cxn ang="0">
                <a:pos x="T2" y="T3"/>
              </a:cxn>
              <a:cxn ang="0">
                <a:pos x="T4" y="T5"/>
              </a:cxn>
              <a:cxn ang="0">
                <a:pos x="T6" y="T7"/>
              </a:cxn>
              <a:cxn ang="0">
                <a:pos x="T8" y="T9"/>
              </a:cxn>
            </a:cxnLst>
            <a:rect l="0" t="0" r="r" b="b"/>
            <a:pathLst>
              <a:path w="2304" h="784">
                <a:moveTo>
                  <a:pt x="0" y="0"/>
                </a:moveTo>
                <a:cubicBezTo>
                  <a:pt x="280" y="224"/>
                  <a:pt x="560" y="448"/>
                  <a:pt x="816" y="576"/>
                </a:cubicBezTo>
                <a:cubicBezTo>
                  <a:pt x="1072" y="704"/>
                  <a:pt x="1336" y="752"/>
                  <a:pt x="1536" y="768"/>
                </a:cubicBezTo>
                <a:cubicBezTo>
                  <a:pt x="1736" y="784"/>
                  <a:pt x="1888" y="752"/>
                  <a:pt x="2016" y="672"/>
                </a:cubicBezTo>
                <a:cubicBezTo>
                  <a:pt x="2144" y="592"/>
                  <a:pt x="2224" y="440"/>
                  <a:pt x="2304" y="288"/>
                </a:cubicBezTo>
              </a:path>
            </a:pathLst>
          </a:custGeom>
          <a:noFill/>
          <a:ln w="9525">
            <a:solidFill>
              <a:srgbClr val="0000FF"/>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Tree>
    <p:extLst>
      <p:ext uri="{BB962C8B-B14F-4D97-AF65-F5344CB8AC3E}">
        <p14:creationId xmlns:p14="http://schemas.microsoft.com/office/powerpoint/2010/main" val="144917265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8" y="1676400"/>
            <a:ext cx="8658225" cy="501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95600" y="1491734"/>
            <a:ext cx="2975751" cy="523220"/>
          </a:xfrm>
          <a:prstGeom prst="rect">
            <a:avLst/>
          </a:prstGeom>
          <a:noFill/>
        </p:spPr>
        <p:txBody>
          <a:bodyPr wrap="none" rtlCol="0">
            <a:spAutoFit/>
          </a:bodyPr>
          <a:lstStyle/>
          <a:p>
            <a:pPr fontAlgn="auto">
              <a:spcBef>
                <a:spcPts val="0"/>
              </a:spcBef>
              <a:spcAft>
                <a:spcPts val="0"/>
              </a:spcAft>
            </a:pPr>
            <a:r>
              <a:rPr lang="en-US" sz="2800" b="1" dirty="0" smtClean="0">
                <a:solidFill>
                  <a:prstClr val="black"/>
                </a:solidFill>
                <a:latin typeface="Calibri"/>
              </a:rPr>
              <a:t>The different steps</a:t>
            </a:r>
            <a:endParaRPr lang="en-US" sz="2800" b="1" dirty="0">
              <a:solidFill>
                <a:prstClr val="black"/>
              </a:solidFill>
              <a:latin typeface="Calibri"/>
            </a:endParaRPr>
          </a:p>
        </p:txBody>
      </p:sp>
    </p:spTree>
    <p:extLst>
      <p:ext uri="{BB962C8B-B14F-4D97-AF65-F5344CB8AC3E}">
        <p14:creationId xmlns:p14="http://schemas.microsoft.com/office/powerpoint/2010/main" val="16959918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objects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427" y="2057400"/>
            <a:ext cx="8076230" cy="3962400"/>
          </a:xfrm>
        </p:spPr>
      </p:pic>
    </p:spTree>
    <p:extLst>
      <p:ext uri="{BB962C8B-B14F-4D97-AF65-F5344CB8AC3E}">
        <p14:creationId xmlns:p14="http://schemas.microsoft.com/office/powerpoint/2010/main" val="3469900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26760</TotalTime>
  <Words>1984</Words>
  <Application>Microsoft Office PowerPoint</Application>
  <PresentationFormat>On-screen Show (4:3)</PresentationFormat>
  <Paragraphs>498</Paragraphs>
  <Slides>87</Slides>
  <Notes>63</Notes>
  <HiddenSlides>13</HiddenSlides>
  <MMClips>2</MMClips>
  <ScaleCrop>false</ScaleCrop>
  <HeadingPairs>
    <vt:vector size="6" baseType="variant">
      <vt:variant>
        <vt:lpstr>Theme</vt:lpstr>
      </vt:variant>
      <vt:variant>
        <vt:i4>6</vt:i4>
      </vt:variant>
      <vt:variant>
        <vt:lpstr>Embedded OLE Servers</vt:lpstr>
      </vt:variant>
      <vt:variant>
        <vt:i4>3</vt:i4>
      </vt:variant>
      <vt:variant>
        <vt:lpstr>Slide Titles</vt:lpstr>
      </vt:variant>
      <vt:variant>
        <vt:i4>87</vt:i4>
      </vt:variant>
    </vt:vector>
  </HeadingPairs>
  <TitlesOfParts>
    <vt:vector size="96" baseType="lpstr">
      <vt:lpstr>Default Design</vt:lpstr>
      <vt:lpstr>Blank Presentation</vt:lpstr>
      <vt:lpstr>1_Default Design</vt:lpstr>
      <vt:lpstr>Office Theme</vt:lpstr>
      <vt:lpstr>1_Office Theme</vt:lpstr>
      <vt:lpstr>2_Office Theme</vt:lpstr>
      <vt:lpstr>Equation</vt:lpstr>
      <vt:lpstr>Image</vt:lpstr>
      <vt:lpstr>Photo Editor Photo</vt:lpstr>
      <vt:lpstr>RECOGNITION</vt:lpstr>
      <vt:lpstr>How many categories?</vt:lpstr>
      <vt:lpstr>10,000-30,000</vt:lpstr>
      <vt:lpstr>PowerPoint Presentation</vt:lpstr>
      <vt:lpstr>Variability makes recognition hard</vt:lpstr>
      <vt:lpstr>Variations within the same class</vt:lpstr>
      <vt:lpstr>History </vt:lpstr>
      <vt:lpstr>Alignment</vt:lpstr>
      <vt:lpstr>2D objects</vt:lpstr>
      <vt:lpstr>PowerPoint Presentation</vt:lpstr>
      <vt:lpstr>PowerPoint Presentation</vt:lpstr>
      <vt:lpstr>Alignment becomes an instance of the general structure from motion problem</vt:lpstr>
      <vt:lpstr>INVARIANTS</vt:lpstr>
      <vt:lpstr>PowerPoint Presentation</vt:lpstr>
      <vt:lpstr>Recognition by components</vt:lpstr>
      <vt:lpstr>Appearance</vt:lpstr>
      <vt:lpstr>PowerPoint Presentation</vt:lpstr>
      <vt:lpstr>Color Histograms</vt:lpstr>
      <vt:lpstr>Appearance manifolds</vt:lpstr>
      <vt:lpstr>Local features </vt:lpstr>
      <vt:lpstr>Parts-and-shape models</vt:lpstr>
      <vt:lpstr>PowerPoint Presentation</vt:lpstr>
      <vt:lpstr>Objects as texture</vt:lpstr>
      <vt:lpstr>Global scene descriptors</vt:lpstr>
      <vt:lpstr>Data-driven methods</vt:lpstr>
      <vt:lpstr>Data-driven methods</vt:lpstr>
      <vt:lpstr>Overview</vt:lpstr>
      <vt:lpstr>RECOGNITION AS AN APPLICATION OF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classification</vt:lpstr>
      <vt:lpstr>The statistical learning framework</vt:lpstr>
      <vt:lpstr>The statistical learning framework</vt:lpstr>
      <vt:lpstr>Steps</vt:lpstr>
      <vt:lpstr>Traditional recognition pipeline</vt:lpstr>
      <vt:lpstr>Bags of features</vt:lpstr>
      <vt:lpstr>Traditional features: Bags-of-features</vt:lpstr>
      <vt:lpstr>1. Local feature extraction</vt:lpstr>
      <vt:lpstr>2. Learning the visual vocabulary</vt:lpstr>
      <vt:lpstr>2. Learning the visual vocabulary</vt:lpstr>
      <vt:lpstr>2. Learning the visual vocabulary</vt:lpstr>
      <vt:lpstr>Review: K-means clustering</vt:lpstr>
      <vt:lpstr>Example visual vocabulary</vt:lpstr>
      <vt:lpstr>Bag-of-features steps</vt:lpstr>
      <vt:lpstr>Bags of features: Motivation</vt:lpstr>
      <vt:lpstr>Bags of features: Motivation</vt:lpstr>
      <vt:lpstr>Bags of features: Motivation</vt:lpstr>
      <vt:lpstr>Bags of features: Motivation</vt:lpstr>
      <vt:lpstr>Spatial pyramids</vt:lpstr>
      <vt:lpstr>Spatial pyramids</vt:lpstr>
      <vt:lpstr>Spatial pyramids</vt:lpstr>
      <vt:lpstr>Spatial pyramids</vt:lpstr>
      <vt:lpstr>Spatial pyramids</vt:lpstr>
      <vt:lpstr>Traditional recognition pipeline</vt:lpstr>
      <vt:lpstr>Classifiers: Nearest neighbor</vt:lpstr>
      <vt:lpstr>K-nearest neighbor classifier</vt:lpstr>
      <vt:lpstr>K-nearest neighbor classifier</vt:lpstr>
      <vt:lpstr>K-nearest neighbor classifier</vt:lpstr>
      <vt:lpstr>Linear classifiers</vt:lpstr>
      <vt:lpstr>Visualizing linear classifiers</vt:lpstr>
      <vt:lpstr>Nearest neighbor vs. linear classifiers</vt:lpstr>
      <vt:lpstr>Support vector machines</vt:lpstr>
      <vt:lpstr>Support vector machines</vt:lpstr>
      <vt:lpstr>Finding the maximum margin hyperplane</vt:lpstr>
      <vt:lpstr>SVM parameter learning</vt:lpstr>
      <vt:lpstr>SVM parameter learning</vt:lpstr>
      <vt:lpstr>Nonlinear SVMs</vt:lpstr>
      <vt:lpstr>Nonlinear SVMs</vt:lpstr>
      <vt:lpstr>The kernel trick</vt:lpstr>
      <vt:lpstr>The kernel trick</vt:lpstr>
      <vt:lpstr>The kernel trick</vt:lpstr>
      <vt:lpstr>Polynomial kernel:</vt:lpstr>
      <vt:lpstr>Gaussian kernel</vt:lpstr>
      <vt:lpstr>Gaussian kernel</vt:lpstr>
      <vt:lpstr>Kernels for histograms</vt:lpstr>
      <vt:lpstr>SVMs: Pros and cons</vt:lpstr>
      <vt:lpstr>Generalization</vt:lpstr>
      <vt:lpstr>Diagnosing generalization ability</vt:lpstr>
      <vt:lpstr>Underfitting and overfitting</vt:lpstr>
      <vt:lpstr>Effect of training set size</vt:lpstr>
      <vt:lpstr>Validation</vt:lpstr>
      <vt:lpstr>Summary</vt:lpstr>
    </vt:vector>
  </TitlesOfParts>
  <Company>New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ICCV 2005 Beijing, Short Course, Oct 15</dc:title>
  <dc:creator>Rob Fergus</dc:creator>
  <cp:lastModifiedBy>fer</cp:lastModifiedBy>
  <cp:revision>268</cp:revision>
  <cp:lastPrinted>2016-04-07T14:18:24Z</cp:lastPrinted>
  <dcterms:created xsi:type="dcterms:W3CDTF">2005-10-15T04:03:13Z</dcterms:created>
  <dcterms:modified xsi:type="dcterms:W3CDTF">2016-04-28T05:10:22Z</dcterms:modified>
</cp:coreProperties>
</file>